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7"/>
  </p:notesMasterIdLst>
  <p:sldIdLst>
    <p:sldId id="274" r:id="rId3"/>
    <p:sldId id="275" r:id="rId4"/>
    <p:sldId id="276" r:id="rId5"/>
    <p:sldId id="277" r:id="rId6"/>
    <p:sldId id="278" r:id="rId7"/>
    <p:sldId id="279" r:id="rId8"/>
    <p:sldId id="280" r:id="rId9"/>
    <p:sldId id="263" r:id="rId10"/>
    <p:sldId id="262" r:id="rId11"/>
    <p:sldId id="265" r:id="rId12"/>
    <p:sldId id="260" r:id="rId13"/>
    <p:sldId id="266" r:id="rId14"/>
    <p:sldId id="267" r:id="rId15"/>
    <p:sldId id="270" r:id="rId16"/>
    <p:sldId id="271" r:id="rId17"/>
    <p:sldId id="272" r:id="rId18"/>
    <p:sldId id="281" r:id="rId19"/>
    <p:sldId id="282" r:id="rId20"/>
    <p:sldId id="283" r:id="rId21"/>
    <p:sldId id="284" r:id="rId22"/>
    <p:sldId id="285" r:id="rId23"/>
    <p:sldId id="286" r:id="rId24"/>
    <p:sldId id="287" r:id="rId25"/>
    <p:sldId id="273" r:id="rId26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EB9EC8-C670-4A3E-BA0F-E7C5DC77A3F8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E83782-DFAB-4B9B-92D2-09D711341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471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kta</a:t>
            </a:r>
            <a:r>
              <a:rPr lang="en-US" dirty="0"/>
              <a:t> </a:t>
            </a:r>
            <a:r>
              <a:rPr lang="en-US" dirty="0" err="1"/>
              <a:t>kết</a:t>
            </a:r>
            <a:r>
              <a:rPr lang="en-US" dirty="0"/>
              <a:t> </a:t>
            </a:r>
            <a:r>
              <a:rPr lang="en-US" dirty="0" err="1"/>
              <a:t>quả</a:t>
            </a:r>
            <a:r>
              <a:rPr lang="en-US" dirty="0"/>
              <a:t> bt2,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mời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cùng</a:t>
            </a:r>
            <a:r>
              <a:rPr lang="en-US" dirty="0"/>
              <a:t> </a:t>
            </a:r>
            <a:r>
              <a:rPr lang="en-US" dirty="0" err="1"/>
              <a:t>tham</a:t>
            </a:r>
            <a:r>
              <a:rPr lang="en-US" dirty="0"/>
              <a:t> </a:t>
            </a:r>
            <a:r>
              <a:rPr lang="en-US" dirty="0" err="1"/>
              <a:t>gia</a:t>
            </a:r>
            <a:r>
              <a:rPr lang="en-US" dirty="0"/>
              <a:t> </a:t>
            </a:r>
            <a:r>
              <a:rPr lang="en-US" dirty="0" err="1"/>
              <a:t>trò</a:t>
            </a:r>
            <a:r>
              <a:rPr lang="en-US" dirty="0"/>
              <a:t> </a:t>
            </a:r>
            <a:r>
              <a:rPr lang="en-US" dirty="0" err="1"/>
              <a:t>chơi</a:t>
            </a:r>
            <a:r>
              <a:rPr lang="en-US" dirty="0"/>
              <a:t>. Tc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tên</a:t>
            </a:r>
            <a:r>
              <a:rPr lang="en-US" dirty="0"/>
              <a:t> HÁI SAO, </a:t>
            </a:r>
            <a:r>
              <a:rPr lang="en-US" dirty="0" err="1"/>
              <a:t>mỗi</a:t>
            </a:r>
            <a:r>
              <a:rPr lang="en-US" dirty="0"/>
              <a:t> </a:t>
            </a:r>
            <a:r>
              <a:rPr lang="en-US" dirty="0" err="1"/>
              <a:t>ngôi</a:t>
            </a:r>
            <a:r>
              <a:rPr lang="en-US" dirty="0"/>
              <a:t> </a:t>
            </a:r>
            <a:r>
              <a:rPr lang="en-US" dirty="0" err="1"/>
              <a:t>sao</a:t>
            </a:r>
            <a:r>
              <a:rPr lang="en-US" dirty="0"/>
              <a:t> </a:t>
            </a:r>
            <a:r>
              <a:rPr lang="en-US" dirty="0" err="1"/>
              <a:t>sẽ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1 </a:t>
            </a:r>
            <a:r>
              <a:rPr lang="en-US" dirty="0" err="1"/>
              <a:t>bt</a:t>
            </a:r>
            <a:r>
              <a:rPr lang="en-US" dirty="0"/>
              <a:t>, </a:t>
            </a:r>
            <a:r>
              <a:rPr lang="en-US" dirty="0" err="1"/>
              <a:t>mỗi</a:t>
            </a:r>
            <a:r>
              <a:rPr lang="en-US" dirty="0"/>
              <a:t> </a:t>
            </a:r>
            <a:r>
              <a:rPr lang="en-US" dirty="0" err="1"/>
              <a:t>bt</a:t>
            </a:r>
            <a:r>
              <a:rPr lang="en-US" dirty="0"/>
              <a:t> </a:t>
            </a:r>
            <a:r>
              <a:rPr lang="en-US" dirty="0" err="1"/>
              <a:t>đúng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sẽ</a:t>
            </a:r>
            <a:r>
              <a:rPr lang="en-US" dirty="0"/>
              <a:t> </a:t>
            </a:r>
            <a:r>
              <a:rPr lang="en-US" dirty="0" err="1"/>
              <a:t>hái</a:t>
            </a:r>
            <a:r>
              <a:rPr lang="en-US" dirty="0"/>
              <a:t> </a:t>
            </a:r>
            <a:r>
              <a:rPr lang="en-US" dirty="0" err="1"/>
              <a:t>đc</a:t>
            </a:r>
            <a:r>
              <a:rPr lang="en-US" dirty="0"/>
              <a:t> 1 </a:t>
            </a:r>
            <a:r>
              <a:rPr lang="en-US" dirty="0" err="1"/>
              <a:t>ngôi</a:t>
            </a:r>
            <a:r>
              <a:rPr lang="en-US" dirty="0"/>
              <a:t> </a:t>
            </a:r>
            <a:r>
              <a:rPr lang="en-US" dirty="0" err="1"/>
              <a:t>sao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xem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bạn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lớp</a:t>
            </a:r>
            <a:r>
              <a:rPr lang="en-US" dirty="0"/>
              <a:t> </a:t>
            </a:r>
            <a:r>
              <a:rPr lang="en-US" dirty="0" err="1"/>
              <a:t>mình</a:t>
            </a:r>
            <a:r>
              <a:rPr lang="en-US" dirty="0"/>
              <a:t> ai </a:t>
            </a:r>
            <a:r>
              <a:rPr lang="en-US" dirty="0" err="1"/>
              <a:t>sẽ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người</a:t>
            </a:r>
            <a:r>
              <a:rPr lang="en-US" dirty="0"/>
              <a:t> </a:t>
            </a:r>
            <a:r>
              <a:rPr lang="en-US" dirty="0" err="1"/>
              <a:t>hái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nhiều</a:t>
            </a:r>
            <a:r>
              <a:rPr lang="en-US" dirty="0"/>
              <a:t> </a:t>
            </a:r>
            <a:r>
              <a:rPr lang="en-US" dirty="0" err="1"/>
              <a:t>sao</a:t>
            </a:r>
            <a:r>
              <a:rPr lang="en-US" dirty="0"/>
              <a:t> </a:t>
            </a:r>
            <a:r>
              <a:rPr lang="en-US" dirty="0" err="1"/>
              <a:t>nhất</a:t>
            </a:r>
            <a:r>
              <a:rPr lang="en-US" dirty="0"/>
              <a:t> </a:t>
            </a:r>
            <a:r>
              <a:rPr lang="en-US" dirty="0" err="1"/>
              <a:t>nhé</a:t>
            </a:r>
            <a:r>
              <a:rPr lang="en-US" dirty="0"/>
              <a:t>.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sẽ</a:t>
            </a:r>
            <a:r>
              <a:rPr lang="en-US" dirty="0"/>
              <a:t> </a:t>
            </a:r>
            <a:r>
              <a:rPr lang="en-US" dirty="0" err="1"/>
              <a:t>hái</a:t>
            </a:r>
            <a:r>
              <a:rPr lang="en-US" dirty="0"/>
              <a:t> </a:t>
            </a:r>
            <a:r>
              <a:rPr lang="en-US" dirty="0" err="1"/>
              <a:t>lần</a:t>
            </a:r>
            <a:r>
              <a:rPr lang="en-US" dirty="0"/>
              <a:t> </a:t>
            </a:r>
            <a:r>
              <a:rPr lang="en-US" dirty="0" err="1"/>
              <a:t>lượt</a:t>
            </a:r>
            <a:r>
              <a:rPr lang="en-US" dirty="0"/>
              <a:t> </a:t>
            </a:r>
            <a:r>
              <a:rPr lang="en-US" dirty="0" err="1"/>
              <a:t>từng</a:t>
            </a:r>
            <a:r>
              <a:rPr lang="en-US" dirty="0"/>
              <a:t> </a:t>
            </a:r>
            <a:r>
              <a:rPr lang="en-US" dirty="0" err="1"/>
              <a:t>ngôi</a:t>
            </a:r>
            <a:r>
              <a:rPr lang="en-US" dirty="0"/>
              <a:t> </a:t>
            </a:r>
            <a:r>
              <a:rPr lang="en-US" dirty="0" err="1"/>
              <a:t>sao</a:t>
            </a:r>
            <a:r>
              <a:rPr lang="en-US" dirty="0"/>
              <a:t>. </a:t>
            </a:r>
            <a:r>
              <a:rPr lang="en-US" dirty="0" err="1"/>
              <a:t>Đầu</a:t>
            </a:r>
            <a:r>
              <a:rPr lang="en-US" dirty="0"/>
              <a:t> </a:t>
            </a:r>
            <a:r>
              <a:rPr lang="en-US" dirty="0" err="1"/>
              <a:t>tiên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hái</a:t>
            </a:r>
            <a:r>
              <a:rPr lang="en-US" dirty="0"/>
              <a:t> </a:t>
            </a:r>
            <a:r>
              <a:rPr lang="en-US" dirty="0" err="1"/>
              <a:t>ngôi</a:t>
            </a:r>
            <a:r>
              <a:rPr lang="en-US" dirty="0"/>
              <a:t> </a:t>
            </a:r>
            <a:r>
              <a:rPr lang="en-US" dirty="0" err="1"/>
              <a:t>sao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1………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B2C69D-B3FD-4642-806E-AC8AD7B84E5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684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578A5-72A3-4CAD-8759-D7416A06E481}" type="datetimeFigureOut">
              <a:rPr lang="vi-VN" smtClean="0"/>
              <a:t>19/10/2021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C4B3E-4DE3-4521-B7EF-7ED302BB053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97573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578A5-72A3-4CAD-8759-D7416A06E481}" type="datetimeFigureOut">
              <a:rPr lang="vi-VN" smtClean="0"/>
              <a:t>19/10/2021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C4B3E-4DE3-4521-B7EF-7ED302BB053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87899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578A5-72A3-4CAD-8759-D7416A06E481}" type="datetimeFigureOut">
              <a:rPr lang="vi-VN" smtClean="0"/>
              <a:t>19/10/2021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C4B3E-4DE3-4521-B7EF-7ED302BB053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65351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0" y="2226503"/>
            <a:ext cx="5917679" cy="255087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0" y="4777380"/>
            <a:ext cx="591767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98080" y="1828800"/>
            <a:ext cx="990599" cy="22865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FA9578A5-72A3-4CAD-8759-D7416A06E481}" type="datetimeFigureOut">
              <a:rPr lang="vi-VN" smtClean="0"/>
              <a:t>19/10/2021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36208" y="3264408"/>
            <a:ext cx="3859795" cy="228660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11" name="Rectangle 10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974C4B3E-4DE3-4521-B7EF-7ED302BB053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732016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6343672" cy="70986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578A5-72A3-4CAD-8759-D7416A06E481}" type="datetimeFigureOut">
              <a:rPr lang="vi-VN" smtClean="0"/>
              <a:t>19/10/2021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974C4B3E-4DE3-4521-B7EF-7ED302BB053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087388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534" y="2257588"/>
            <a:ext cx="3090672" cy="3020344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588"/>
            <a:ext cx="3082516" cy="302034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578A5-72A3-4CAD-8759-D7416A06E481}" type="datetimeFigureOut">
              <a:rPr lang="vi-VN" smtClean="0"/>
              <a:t>19/10/2021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974C4B3E-4DE3-4521-B7EF-7ED302BB053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709595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200"/>
            <a:ext cx="3636980" cy="35306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1" y="2489203"/>
            <a:ext cx="3636980" cy="35306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578A5-72A3-4CAD-8759-D7416A06E481}" type="datetimeFigureOut">
              <a:rPr lang="vi-VN" smtClean="0"/>
              <a:t>19/10/2021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974C4B3E-4DE3-4521-B7EF-7ED302BB053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741743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9918" y="2489200"/>
            <a:ext cx="3633502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40" y="3248490"/>
            <a:ext cx="3636980" cy="277131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1" y="2489200"/>
            <a:ext cx="3636979" cy="75663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5835"/>
            <a:ext cx="3636980" cy="27739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578A5-72A3-4CAD-8759-D7416A06E481}" type="datetimeFigureOut">
              <a:rPr lang="vi-VN" smtClean="0"/>
              <a:t>19/10/2021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974C4B3E-4DE3-4521-B7EF-7ED302BB053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2322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578A5-72A3-4CAD-8759-D7416A06E481}" type="datetimeFigureOut">
              <a:rPr lang="vi-VN" smtClean="0"/>
              <a:t>19/10/2021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974C4B3E-4DE3-4521-B7EF-7ED302BB053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25671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578A5-72A3-4CAD-8759-D7416A06E481}" type="datetimeFigureOut">
              <a:rPr lang="vi-VN" smtClean="0"/>
              <a:t>19/10/2021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974C4B3E-4DE3-4521-B7EF-7ED302BB053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365910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90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47800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1" y="3086845"/>
            <a:ext cx="2712589" cy="2933701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578A5-72A3-4CAD-8759-D7416A06E481}" type="datetimeFigureOut">
              <a:rPr lang="vi-VN" smtClean="0"/>
              <a:t>19/10/2021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974C4B3E-4DE3-4521-B7EF-7ED302BB053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02129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578A5-72A3-4CAD-8759-D7416A06E481}" type="datetimeFigureOut">
              <a:rPr lang="vi-VN" smtClean="0"/>
              <a:t>19/10/2021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C4B3E-4DE3-4521-B7EF-7ED302BB053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445469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381390"/>
            <a:ext cx="2987089" cy="157480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086100"/>
            <a:ext cx="2987089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578A5-72A3-4CAD-8759-D7416A06E481}" type="datetimeFigureOut">
              <a:rPr lang="vi-VN" smtClean="0"/>
              <a:t>19/10/2021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974C4B3E-4DE3-4521-B7EF-7ED302BB053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03150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Rectangle 15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4961454"/>
            <a:ext cx="642200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5528192"/>
            <a:ext cx="6422004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578A5-72A3-4CAD-8759-D7416A06E481}" type="datetimeFigureOut">
              <a:rPr lang="vi-VN" smtClean="0"/>
              <a:t>19/10/2021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974C4B3E-4DE3-4521-B7EF-7ED302BB053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934844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2005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488023"/>
            <a:ext cx="6422005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578A5-72A3-4CAD-8759-D7416A06E481}" type="datetimeFigureOut">
              <a:rPr lang="vi-VN" smtClean="0"/>
              <a:t>19/10/2021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974C4B3E-4DE3-4521-B7EF-7ED302BB053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971592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0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3" name="TextBox 22"/>
          <p:cNvSpPr txBox="1"/>
          <p:nvPr/>
        </p:nvSpPr>
        <p:spPr bwMode="gray">
          <a:xfrm>
            <a:off x="647430" y="651690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 bwMode="gray">
          <a:xfrm>
            <a:off x="7069418" y="2900292"/>
            <a:ext cx="6190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60" y="927099"/>
            <a:ext cx="6160385" cy="2882179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8" y="3809278"/>
            <a:ext cx="5646143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5000816"/>
            <a:ext cx="6343673" cy="101061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578A5-72A3-4CAD-8759-D7416A06E481}" type="datetimeFigureOut">
              <a:rPr lang="vi-VN" smtClean="0"/>
              <a:t>19/10/2021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974C4B3E-4DE3-4521-B7EF-7ED302BB053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074631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2057400"/>
            <a:ext cx="6422005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024908"/>
            <a:ext cx="6422004" cy="994891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578A5-72A3-4CAD-8759-D7416A06E481}" type="datetimeFigureOut">
              <a:rPr lang="vi-VN" smtClean="0"/>
              <a:t>19/10/2021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Rectangle 6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974C4B3E-4DE3-4521-B7EF-7ED302BB053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894067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3593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4"/>
            <a:ext cx="2313432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5614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1" y="3147164"/>
            <a:ext cx="2318918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0935" y="3147164"/>
            <a:ext cx="2316625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94530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578A5-72A3-4CAD-8759-D7416A06E481}" type="datetimeFigureOut">
              <a:rPr lang="vi-VN" smtClean="0"/>
              <a:t>19/10/2021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974C4B3E-4DE3-4521-B7EF-7ED302BB053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032398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345260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4179596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9055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439" y="4837558"/>
            <a:ext cx="2313432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11125" y="4179595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553189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11125" y="484820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4179596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08641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58642" y="483755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3290019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578A5-72A3-4CAD-8759-D7416A06E481}" type="datetimeFigureOut">
              <a:rPr lang="vi-VN" smtClean="0"/>
              <a:t>19/10/2021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974C4B3E-4DE3-4521-B7EF-7ED302BB053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864508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1301" y="6387910"/>
            <a:ext cx="990599" cy="228659"/>
          </a:xfrm>
        </p:spPr>
        <p:txBody>
          <a:bodyPr/>
          <a:lstStyle/>
          <a:p>
            <a:fld id="{FA9578A5-72A3-4CAD-8759-D7416A06E481}" type="datetimeFigureOut">
              <a:rPr lang="vi-VN" smtClean="0"/>
              <a:t>19/10/2021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6133" y="6387910"/>
            <a:ext cx="3859795" cy="228660"/>
          </a:xfr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974C4B3E-4DE3-4521-B7EF-7ED302BB053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759833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20420" cy="6860798"/>
            <a:chOff x="-1588" y="0"/>
            <a:chExt cx="9120420" cy="686079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17" name="Rectangle 16"/>
          <p:cNvSpPr/>
          <p:nvPr/>
        </p:nvSpPr>
        <p:spPr>
          <a:xfrm>
            <a:off x="414867" y="402165"/>
            <a:ext cx="4610565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 bwMode="gray">
          <a:xfrm rot="5400000">
            <a:off x="1299309" y="1765596"/>
            <a:ext cx="5995993" cy="3326809"/>
          </a:xfrm>
          <a:custGeom>
            <a:avLst/>
            <a:gdLst/>
            <a:ahLst/>
            <a:cxnLst/>
            <a:rect l="0" t="0" r="r" b="b"/>
            <a:pathLst>
              <a:path w="4960" h="2752">
                <a:moveTo>
                  <a:pt x="0" y="0"/>
                </a:moveTo>
                <a:lnTo>
                  <a:pt x="0" y="324"/>
                </a:lnTo>
                <a:lnTo>
                  <a:pt x="0" y="1992"/>
                </a:lnTo>
                <a:lnTo>
                  <a:pt x="0" y="2752"/>
                </a:lnTo>
                <a:lnTo>
                  <a:pt x="4960" y="2752"/>
                </a:lnTo>
                <a:lnTo>
                  <a:pt x="4960" y="1992"/>
                </a:lnTo>
                <a:lnTo>
                  <a:pt x="4960" y="324"/>
                </a:lnTo>
                <a:lnTo>
                  <a:pt x="4960" y="0"/>
                </a:lnTo>
                <a:lnTo>
                  <a:pt x="4960" y="0"/>
                </a:lnTo>
                <a:lnTo>
                  <a:pt x="4734" y="34"/>
                </a:lnTo>
                <a:lnTo>
                  <a:pt x="4510" y="64"/>
                </a:lnTo>
                <a:lnTo>
                  <a:pt x="4284" y="90"/>
                </a:lnTo>
                <a:lnTo>
                  <a:pt x="4060" y="114"/>
                </a:lnTo>
                <a:lnTo>
                  <a:pt x="3836" y="132"/>
                </a:lnTo>
                <a:lnTo>
                  <a:pt x="3614" y="146"/>
                </a:lnTo>
                <a:lnTo>
                  <a:pt x="3392" y="158"/>
                </a:lnTo>
                <a:lnTo>
                  <a:pt x="3174" y="166"/>
                </a:lnTo>
                <a:lnTo>
                  <a:pt x="2960" y="172"/>
                </a:lnTo>
                <a:lnTo>
                  <a:pt x="2748" y="174"/>
                </a:lnTo>
                <a:lnTo>
                  <a:pt x="2542" y="174"/>
                </a:lnTo>
                <a:lnTo>
                  <a:pt x="2338" y="174"/>
                </a:lnTo>
                <a:lnTo>
                  <a:pt x="2140" y="170"/>
                </a:lnTo>
                <a:lnTo>
                  <a:pt x="1948" y="164"/>
                </a:lnTo>
                <a:lnTo>
                  <a:pt x="1762" y="156"/>
                </a:lnTo>
                <a:lnTo>
                  <a:pt x="1582" y="148"/>
                </a:lnTo>
                <a:lnTo>
                  <a:pt x="1410" y="138"/>
                </a:lnTo>
                <a:lnTo>
                  <a:pt x="1244" y="128"/>
                </a:lnTo>
                <a:lnTo>
                  <a:pt x="1088" y="116"/>
                </a:lnTo>
                <a:lnTo>
                  <a:pt x="938" y="104"/>
                </a:lnTo>
                <a:lnTo>
                  <a:pt x="668" y="78"/>
                </a:lnTo>
                <a:lnTo>
                  <a:pt x="438" y="54"/>
                </a:lnTo>
                <a:lnTo>
                  <a:pt x="254" y="34"/>
                </a:lnTo>
                <a:lnTo>
                  <a:pt x="116" y="1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8" name="Freeform 5"/>
          <p:cNvSpPr>
            <a:spLocks noEditPoints="1"/>
          </p:cNvSpPr>
          <p:nvPr/>
        </p:nvSpPr>
        <p:spPr bwMode="gray">
          <a:xfrm>
            <a:off x="0" y="0"/>
            <a:ext cx="9144000" cy="6858000"/>
          </a:xfrm>
          <a:custGeom>
            <a:avLst/>
            <a:gdLst/>
            <a:ahLst/>
            <a:cxnLst/>
            <a:rect l="0" t="0" r="r" b="b"/>
            <a:pathLst>
              <a:path w="5760" h="4320">
                <a:moveTo>
                  <a:pt x="0" y="0"/>
                </a:move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444" y="4004"/>
                </a:moveTo>
                <a:lnTo>
                  <a:pt x="324" y="4004"/>
                </a:lnTo>
                <a:lnTo>
                  <a:pt x="324" y="324"/>
                </a:lnTo>
                <a:lnTo>
                  <a:pt x="5444" y="324"/>
                </a:lnTo>
                <a:lnTo>
                  <a:pt x="5444" y="40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74928" y="1447799"/>
            <a:ext cx="1113516" cy="4572001"/>
          </a:xfrm>
        </p:spPr>
        <p:txBody>
          <a:bodyPr vert="eaVert" anchor="ctr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738" y="1447799"/>
            <a:ext cx="4416936" cy="457200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578A5-72A3-4CAD-8759-D7416A06E481}" type="datetimeFigureOut">
              <a:rPr lang="vi-VN" smtClean="0"/>
              <a:t>19/10/2021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8546" y="6365498"/>
            <a:ext cx="3859795" cy="228660"/>
          </a:xfrm>
        </p:spPr>
        <p:txBody>
          <a:bodyPr/>
          <a:lstStyle/>
          <a:p>
            <a:endParaRPr lang="vi-VN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974C4B3E-4DE3-4521-B7EF-7ED302BB053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30000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578A5-72A3-4CAD-8759-D7416A06E481}" type="datetimeFigureOut">
              <a:rPr lang="vi-VN" smtClean="0"/>
              <a:t>19/10/2021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C4B3E-4DE3-4521-B7EF-7ED302BB053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08718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578A5-72A3-4CAD-8759-D7416A06E481}" type="datetimeFigureOut">
              <a:rPr lang="vi-VN" smtClean="0"/>
              <a:t>19/10/2021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C4B3E-4DE3-4521-B7EF-7ED302BB053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34929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578A5-72A3-4CAD-8759-D7416A06E481}" type="datetimeFigureOut">
              <a:rPr lang="vi-VN" smtClean="0"/>
              <a:t>19/10/2021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C4B3E-4DE3-4521-B7EF-7ED302BB053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10662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578A5-72A3-4CAD-8759-D7416A06E481}" type="datetimeFigureOut">
              <a:rPr lang="vi-VN" smtClean="0"/>
              <a:t>19/10/2021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C4B3E-4DE3-4521-B7EF-7ED302BB053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893174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578A5-72A3-4CAD-8759-D7416A06E481}" type="datetimeFigureOut">
              <a:rPr lang="vi-VN" smtClean="0"/>
              <a:t>19/10/2021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C4B3E-4DE3-4521-B7EF-7ED302BB053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80309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578A5-72A3-4CAD-8759-D7416A06E481}" type="datetimeFigureOut">
              <a:rPr lang="vi-VN" smtClean="0"/>
              <a:t>19/10/2021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C4B3E-4DE3-4521-B7EF-7ED302BB053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90054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578A5-72A3-4CAD-8759-D7416A06E481}" type="datetimeFigureOut">
              <a:rPr lang="vi-VN" smtClean="0"/>
              <a:t>19/10/2021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C4B3E-4DE3-4521-B7EF-7ED302BB053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96405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9578A5-72A3-4CAD-8759-D7416A06E481}" type="datetimeFigureOut">
              <a:rPr lang="vi-VN" smtClean="0"/>
              <a:t>19/10/2021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4C4B3E-4DE3-4521-B7EF-7ED302BB053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63183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4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440" y="927099"/>
            <a:ext cx="6345260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4382" y="2489200"/>
            <a:ext cx="6345260" cy="353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74443" y="6365498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fld id="{FA9578A5-72A3-4CAD-8759-D7416A06E481}" type="datetimeFigureOut">
              <a:rPr lang="vi-VN" smtClean="0"/>
              <a:t>19/10/2021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3" y="6365497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endParaRPr lang="vi-VN"/>
          </a:p>
        </p:txBody>
      </p:sp>
      <p:sp>
        <p:nvSpPr>
          <p:cNvPr id="26" name="Rectangle 25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974C4B3E-4DE3-4521-B7EF-7ED302BB053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02793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image" Target="../media/image7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60.png"/><Relationship Id="rId5" Type="http://schemas.openxmlformats.org/officeDocument/2006/relationships/image" Target="../media/image50.png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image" Target="../media/image8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60.png"/><Relationship Id="rId5" Type="http://schemas.openxmlformats.org/officeDocument/2006/relationships/image" Target="../media/image5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6" Type="http://schemas.openxmlformats.org/officeDocument/2006/relationships/image" Target="../media/image14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/Relationships>
</file>

<file path=ppt/slides/_rels/slide16.xml.rels><?xml version="1.0" encoding="UTF-8" standalone="yes"?>
<Relationships xmlns="http://schemas.openxmlformats.org/package/2006/relationships"><Relationship Id="rId7" Type="http://schemas.openxmlformats.org/officeDocument/2006/relationships/image" Target="../media/image15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6" Type="http://schemas.openxmlformats.org/officeDocument/2006/relationships/image" Target="../media/image140.png"/><Relationship Id="rId5" Type="http://schemas.openxmlformats.org/officeDocument/2006/relationships/image" Target="../media/image13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23.xml"/><Relationship Id="rId13" Type="http://schemas.openxmlformats.org/officeDocument/2006/relationships/image" Target="../media/image16.png"/><Relationship Id="rId3" Type="http://schemas.openxmlformats.org/officeDocument/2006/relationships/slideLayout" Target="../slideLayouts/slideLayout12.xml"/><Relationship Id="rId7" Type="http://schemas.openxmlformats.org/officeDocument/2006/relationships/slide" Target="slide22.xml"/><Relationship Id="rId12" Type="http://schemas.openxmlformats.org/officeDocument/2006/relationships/image" Target="../media/image15.gi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slide" Target="slide19.xml"/><Relationship Id="rId11" Type="http://schemas.openxmlformats.org/officeDocument/2006/relationships/slide" Target="slide24.xml"/><Relationship Id="rId5" Type="http://schemas.openxmlformats.org/officeDocument/2006/relationships/slide" Target="slide18.xml"/><Relationship Id="rId10" Type="http://schemas.openxmlformats.org/officeDocument/2006/relationships/slide" Target="slide20.xml"/><Relationship Id="rId4" Type="http://schemas.openxmlformats.org/officeDocument/2006/relationships/notesSlide" Target="../notesSlides/notesSlide1.xml"/><Relationship Id="rId9" Type="http://schemas.openxmlformats.org/officeDocument/2006/relationships/slide" Target="slide2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7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slide" Target="slide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7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png"/><Relationship Id="rId5" Type="http://schemas.openxmlformats.org/officeDocument/2006/relationships/image" Target="../media/image18.png"/><Relationship Id="rId4" Type="http://schemas.openxmlformats.org/officeDocument/2006/relationships/slide" Target="slide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7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png"/><Relationship Id="rId5" Type="http://schemas.openxmlformats.org/officeDocument/2006/relationships/image" Target="../media/image18.png"/><Relationship Id="rId4" Type="http://schemas.openxmlformats.org/officeDocument/2006/relationships/slide" Target="slide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7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png"/><Relationship Id="rId5" Type="http://schemas.openxmlformats.org/officeDocument/2006/relationships/image" Target="../media/image18.png"/><Relationship Id="rId4" Type="http://schemas.openxmlformats.org/officeDocument/2006/relationships/slide" Target="slide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7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png"/><Relationship Id="rId5" Type="http://schemas.openxmlformats.org/officeDocument/2006/relationships/image" Target="../media/image18.png"/><Relationship Id="rId4" Type="http://schemas.openxmlformats.org/officeDocument/2006/relationships/slide" Target="slide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7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5.png"/><Relationship Id="rId5" Type="http://schemas.openxmlformats.org/officeDocument/2006/relationships/image" Target="../media/image18.png"/><Relationship Id="rId4" Type="http://schemas.openxmlformats.org/officeDocument/2006/relationships/slide" Target="slide1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5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51.png"/><Relationship Id="rId5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718"/>
            <a:ext cx="9179149" cy="6883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2861691" y="1445875"/>
            <a:ext cx="356661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1" i="0" u="none" strike="noStrike" kern="1200" cap="none" spc="0" normalizeH="0" baseline="0" noProof="0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Toán - Lớp 5</a:t>
            </a:r>
            <a:endParaRPr kumimoji="0" lang="en-US" sz="4800" b="1" i="0" u="none" strike="noStrike" kern="1200" cap="none" spc="0" normalizeH="0" baseline="0" noProof="0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4532" y="2708920"/>
            <a:ext cx="8670083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1" i="0" u="none" strike="noStrike" kern="1200" cap="none" spc="0" normalizeH="0" baseline="0" noProof="0" dirty="0">
                <a:ln w="11430"/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KHÁI NIỆM SỐ THẬP PHÂN (tiếp theo)</a:t>
            </a:r>
            <a:endParaRPr kumimoji="0" lang="en-US" sz="4800" b="1" i="0" u="none" strike="noStrike" kern="1200" cap="none" spc="0" normalizeH="0" baseline="0" noProof="0" dirty="0">
              <a:ln w="11430"/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8211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8352048"/>
              </p:ext>
            </p:extLst>
          </p:nvPr>
        </p:nvGraphicFramePr>
        <p:xfrm>
          <a:off x="196992" y="165836"/>
          <a:ext cx="4540372" cy="36952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50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50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50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350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23803">
                <a:tc>
                  <a:txBody>
                    <a:bodyPr/>
                    <a:lstStyle/>
                    <a:p>
                      <a:pPr algn="ctr"/>
                      <a:r>
                        <a:rPr lang="vi-VN" sz="4000" dirty="0">
                          <a:latin typeface="+mj-lt"/>
                        </a:rPr>
                        <a:t>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000" dirty="0">
                          <a:latin typeface="+mj-lt"/>
                        </a:rPr>
                        <a:t>dm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000" dirty="0">
                          <a:latin typeface="+mj-lt"/>
                        </a:rPr>
                        <a:t>cm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000" dirty="0">
                          <a:latin typeface="+mj-lt"/>
                        </a:rPr>
                        <a:t>mm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23803">
                <a:tc>
                  <a:txBody>
                    <a:bodyPr/>
                    <a:lstStyle/>
                    <a:p>
                      <a:pPr algn="ctr"/>
                      <a:r>
                        <a:rPr lang="vi-VN" sz="4000" dirty="0">
                          <a:latin typeface="+mj-lt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000" dirty="0">
                          <a:latin typeface="+mj-lt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vi-VN" sz="400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vi-VN" sz="400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23803">
                <a:tc>
                  <a:txBody>
                    <a:bodyPr/>
                    <a:lstStyle/>
                    <a:p>
                      <a:pPr algn="ctr"/>
                      <a:r>
                        <a:rPr lang="vi-VN" sz="4000" dirty="0">
                          <a:latin typeface="+mj-lt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000" dirty="0">
                          <a:latin typeface="+mj-lt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000" dirty="0">
                          <a:latin typeface="+mj-lt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vi-VN" sz="40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23803">
                <a:tc>
                  <a:txBody>
                    <a:bodyPr/>
                    <a:lstStyle/>
                    <a:p>
                      <a:pPr algn="l"/>
                      <a:endParaRPr lang="vi-VN" sz="40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vi-VN" sz="40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vi-VN" sz="40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vi-VN" sz="40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788024" y="836712"/>
                <a:ext cx="3600400" cy="10671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3600" dirty="0">
                    <a:solidFill>
                      <a:srgbClr val="FF0000"/>
                    </a:solidFill>
                    <a:latin typeface="+mj-lt"/>
                  </a:rPr>
                  <a:t>= 3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4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400" b="0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vi-VN" sz="4400" b="0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10</m:t>
                        </m:r>
                      </m:den>
                    </m:f>
                  </m:oMath>
                </a14:m>
                <a:r>
                  <a:rPr lang="vi-VN" sz="3600" dirty="0">
                    <a:solidFill>
                      <a:srgbClr val="FF0000"/>
                    </a:solidFill>
                    <a:latin typeface="+mj-lt"/>
                  </a:rPr>
                  <a:t> m = 3,5 m</a:t>
                </a: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024" y="836712"/>
                <a:ext cx="3600400" cy="1067152"/>
              </a:xfrm>
              <a:prstGeom prst="rect">
                <a:avLst/>
              </a:prstGeom>
              <a:blipFill rotWithShape="1">
                <a:blip r:embed="rId5"/>
                <a:stretch>
                  <a:fillRect l="-5076" b="-342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737364" y="1831856"/>
                <a:ext cx="3806017" cy="10627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3600" dirty="0">
                    <a:solidFill>
                      <a:srgbClr val="FF0000"/>
                    </a:solidFill>
                    <a:latin typeface="+mj-lt"/>
                  </a:rPr>
                  <a:t>= 4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4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400" b="0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82</m:t>
                        </m:r>
                      </m:num>
                      <m:den>
                        <m:r>
                          <a:rPr lang="vi-VN" sz="4400" b="0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100</m:t>
                        </m:r>
                      </m:den>
                    </m:f>
                  </m:oMath>
                </a14:m>
                <a:r>
                  <a:rPr lang="vi-VN" sz="3600" dirty="0">
                    <a:solidFill>
                      <a:srgbClr val="FF0000"/>
                    </a:solidFill>
                    <a:latin typeface="+mj-lt"/>
                  </a:rPr>
                  <a:t> m = 4,82 m</a:t>
                </a: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7364" y="1831856"/>
                <a:ext cx="3806017" cy="1062727"/>
              </a:xfrm>
              <a:prstGeom prst="rect">
                <a:avLst/>
              </a:prstGeom>
              <a:blipFill rotWithShape="1">
                <a:blip r:embed="rId6"/>
                <a:stretch>
                  <a:fillRect l="-4808" r="-2404" b="-287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530454" y="3009146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000" dirty="0">
                <a:latin typeface="+mj-lt"/>
              </a:rPr>
              <a:t>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673484" y="3009146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000" dirty="0">
                <a:latin typeface="+mj-lt"/>
              </a:rPr>
              <a:t>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762702" y="3009146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000" dirty="0">
                <a:latin typeface="+mj-lt"/>
              </a:rPr>
              <a:t>7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923928" y="3009146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000" dirty="0">
                <a:latin typeface="+mj-lt"/>
              </a:rPr>
              <a:t>6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49782" y="3933056"/>
            <a:ext cx="88867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latin typeface="+mj-lt"/>
              </a:rPr>
              <a:t>... m ...... mm hay .... m được viết thành ..... m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-36512" y="4253607"/>
            <a:ext cx="402674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400" dirty="0">
                <a:solidFill>
                  <a:srgbClr val="FF0000"/>
                </a:solidFill>
                <a:latin typeface="+mj-lt"/>
              </a:rPr>
              <a:t>0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08973" y="4253607"/>
            <a:ext cx="83869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400" dirty="0">
                <a:solidFill>
                  <a:srgbClr val="FF0000"/>
                </a:solidFill>
                <a:latin typeface="+mj-lt"/>
              </a:rPr>
              <a:t>176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-53102" y="4293096"/>
            <a:ext cx="252028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400" dirty="0">
                <a:latin typeface="+mj-lt"/>
              </a:rPr>
              <a:t>...m .....  mm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238014" y="4293095"/>
            <a:ext cx="276603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400" i="1" dirty="0">
                <a:latin typeface="+mj-lt"/>
              </a:rPr>
              <a:t>hay</a:t>
            </a:r>
            <a:r>
              <a:rPr lang="vi-VN" sz="3400" dirty="0">
                <a:latin typeface="+mj-lt"/>
              </a:rPr>
              <a:t> ..........  m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2915816" y="4005064"/>
                <a:ext cx="1486304" cy="10540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3600" dirty="0">
                    <a:solidFill>
                      <a:srgbClr val="FF0000"/>
                    </a:solidFill>
                    <a:latin typeface="+mj-lt"/>
                  </a:rPr>
                  <a:t>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4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400" b="0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176</m:t>
                        </m:r>
                      </m:num>
                      <m:den>
                        <m:r>
                          <a:rPr lang="vi-VN" sz="4400" b="0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1000</m:t>
                        </m:r>
                      </m:den>
                    </m:f>
                  </m:oMath>
                </a14:m>
                <a:endParaRPr lang="vi-VN" sz="3600" dirty="0">
                  <a:solidFill>
                    <a:srgbClr val="FF000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5816" y="4005064"/>
                <a:ext cx="1486304" cy="105407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>
            <a:off x="4716016" y="4310168"/>
            <a:ext cx="504056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400" dirty="0">
                <a:latin typeface="+mj-lt"/>
              </a:rPr>
              <a:t>được viết thành   ........ m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915816" y="4233282"/>
            <a:ext cx="402674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400" dirty="0">
                <a:solidFill>
                  <a:srgbClr val="FF0000"/>
                </a:solidFill>
                <a:latin typeface="+mj-lt"/>
              </a:rPr>
              <a:t>0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452320" y="4233282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000" b="1" dirty="0">
                <a:solidFill>
                  <a:srgbClr val="00B050"/>
                </a:solidFill>
                <a:latin typeface="+mj-lt"/>
              </a:rPr>
              <a:t>0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740352" y="4221088"/>
            <a:ext cx="3129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000" b="1" dirty="0">
                <a:solidFill>
                  <a:srgbClr val="00B050"/>
                </a:solidFill>
                <a:latin typeface="+mj-lt"/>
              </a:rPr>
              <a:t>,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933437" y="4221088"/>
            <a:ext cx="9541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000" b="1" dirty="0">
                <a:solidFill>
                  <a:srgbClr val="00B050"/>
                </a:solidFill>
                <a:latin typeface="+mj-lt"/>
              </a:rPr>
              <a:t>176</a:t>
            </a:r>
          </a:p>
        </p:txBody>
      </p:sp>
      <p:cxnSp>
        <p:nvCxnSpPr>
          <p:cNvPr id="28" name="Straight Connector 27"/>
          <p:cNvCxnSpPr/>
          <p:nvPr/>
        </p:nvCxnSpPr>
        <p:spPr>
          <a:xfrm>
            <a:off x="3737006" y="5369643"/>
            <a:ext cx="69097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8100392" y="4869160"/>
            <a:ext cx="64807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45054" y="5445224"/>
            <a:ext cx="3274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latin typeface="+mj-lt"/>
              </a:rPr>
              <a:t>0,176m đọc là: 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96993" y="5446215"/>
            <a:ext cx="81914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i="1" dirty="0">
                <a:solidFill>
                  <a:srgbClr val="FF0000"/>
                </a:solidFill>
                <a:latin typeface="+mj-lt"/>
              </a:rPr>
              <a:t>                         Không phẩy một trăm bảy mươi sáu mét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03935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3" dur="1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5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4" dur="500" fill="hold"/>
                                        <p:tgtEl>
                                          <p:spTgt spid="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1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1" dur="1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7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9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5" grpId="0"/>
      <p:bldP spid="16" grpId="0"/>
      <p:bldP spid="17" grpId="0"/>
      <p:bldP spid="17" grpId="1"/>
      <p:bldP spid="18" grpId="0"/>
      <p:bldP spid="18" grpId="1"/>
      <p:bldP spid="19" grpId="0"/>
      <p:bldP spid="19" grpId="1"/>
      <p:bldP spid="20" grpId="0"/>
      <p:bldP spid="21" grpId="0"/>
      <p:bldP spid="22" grpId="0"/>
      <p:bldP spid="22" grpId="1"/>
      <p:bldP spid="23" grpId="0"/>
      <p:bldP spid="24" grpId="0"/>
      <p:bldP spid="24" grpId="1"/>
      <p:bldP spid="25" grpId="0"/>
      <p:bldP spid="26" grpId="0"/>
      <p:bldP spid="27" grpId="0"/>
      <p:bldP spid="30" grpId="0"/>
      <p:bldP spid="3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2266414"/>
              </p:ext>
            </p:extLst>
          </p:nvPr>
        </p:nvGraphicFramePr>
        <p:xfrm>
          <a:off x="196992" y="165836"/>
          <a:ext cx="4540372" cy="36952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50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50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50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350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23803">
                <a:tc>
                  <a:txBody>
                    <a:bodyPr/>
                    <a:lstStyle/>
                    <a:p>
                      <a:pPr algn="ctr"/>
                      <a:r>
                        <a:rPr lang="vi-VN" sz="4000" dirty="0">
                          <a:latin typeface="+mj-lt"/>
                        </a:rPr>
                        <a:t>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000" dirty="0">
                          <a:latin typeface="+mj-lt"/>
                        </a:rPr>
                        <a:t>dm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000" dirty="0">
                          <a:latin typeface="+mj-lt"/>
                        </a:rPr>
                        <a:t>cm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000" dirty="0">
                          <a:latin typeface="+mj-lt"/>
                        </a:rPr>
                        <a:t>mm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23803">
                <a:tc>
                  <a:txBody>
                    <a:bodyPr/>
                    <a:lstStyle/>
                    <a:p>
                      <a:pPr algn="ctr"/>
                      <a:r>
                        <a:rPr lang="vi-VN" sz="4000" dirty="0">
                          <a:latin typeface="+mj-lt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000" dirty="0">
                          <a:latin typeface="+mj-lt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vi-VN" sz="400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vi-VN" sz="400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23803">
                <a:tc>
                  <a:txBody>
                    <a:bodyPr/>
                    <a:lstStyle/>
                    <a:p>
                      <a:pPr algn="ctr"/>
                      <a:r>
                        <a:rPr lang="vi-VN" sz="4000">
                          <a:latin typeface="+mj-lt"/>
                        </a:rPr>
                        <a:t>4</a:t>
                      </a:r>
                      <a:endParaRPr lang="vi-VN" sz="40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000" dirty="0">
                          <a:latin typeface="+mj-lt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000" dirty="0">
                          <a:latin typeface="+mj-lt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40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23803">
                <a:tc>
                  <a:txBody>
                    <a:bodyPr/>
                    <a:lstStyle/>
                    <a:p>
                      <a:pPr algn="ctr"/>
                      <a:r>
                        <a:rPr lang="vi-VN" sz="4000" dirty="0">
                          <a:latin typeface="+mj-lt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000" dirty="0">
                          <a:latin typeface="+mj-lt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000" dirty="0">
                          <a:latin typeface="+mj-lt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000" dirty="0">
                          <a:latin typeface="+mj-lt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788024" y="836712"/>
                <a:ext cx="3600400" cy="10671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3600" dirty="0">
                    <a:solidFill>
                      <a:srgbClr val="FF0000"/>
                    </a:solidFill>
                    <a:latin typeface="+mj-lt"/>
                  </a:rPr>
                  <a:t>= 3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4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400" b="0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vi-VN" sz="4400" b="0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10</m:t>
                        </m:r>
                      </m:den>
                    </m:f>
                  </m:oMath>
                </a14:m>
                <a:r>
                  <a:rPr lang="vi-VN" sz="3600" dirty="0">
                    <a:solidFill>
                      <a:srgbClr val="FF0000"/>
                    </a:solidFill>
                    <a:latin typeface="+mj-lt"/>
                  </a:rPr>
                  <a:t> m = 3,5 m</a:t>
                </a: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024" y="836712"/>
                <a:ext cx="3600400" cy="1067152"/>
              </a:xfrm>
              <a:prstGeom prst="rect">
                <a:avLst/>
              </a:prstGeom>
              <a:blipFill rotWithShape="1">
                <a:blip r:embed="rId5"/>
                <a:stretch>
                  <a:fillRect l="-5076" b="-342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737364" y="1831856"/>
                <a:ext cx="3806017" cy="10627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3600" dirty="0">
                    <a:solidFill>
                      <a:srgbClr val="FF0000"/>
                    </a:solidFill>
                    <a:latin typeface="+mj-lt"/>
                  </a:rPr>
                  <a:t>= 4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4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400" b="0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82</m:t>
                        </m:r>
                      </m:num>
                      <m:den>
                        <m:r>
                          <a:rPr lang="vi-VN" sz="4400" b="0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100</m:t>
                        </m:r>
                      </m:den>
                    </m:f>
                  </m:oMath>
                </a14:m>
                <a:r>
                  <a:rPr lang="vi-VN" sz="3600" dirty="0">
                    <a:solidFill>
                      <a:srgbClr val="FF0000"/>
                    </a:solidFill>
                    <a:latin typeface="+mj-lt"/>
                  </a:rPr>
                  <a:t> m = 4,82 m</a:t>
                </a: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7364" y="1831856"/>
                <a:ext cx="3806017" cy="1062727"/>
              </a:xfrm>
              <a:prstGeom prst="rect">
                <a:avLst/>
              </a:prstGeom>
              <a:blipFill rotWithShape="1">
                <a:blip r:embed="rId6"/>
                <a:stretch>
                  <a:fillRect l="-4808" r="-2404" b="-287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737364" y="2865463"/>
                <a:ext cx="4406636" cy="10627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3600" dirty="0">
                    <a:solidFill>
                      <a:srgbClr val="FF0000"/>
                    </a:solidFill>
                    <a:latin typeface="+mj-lt"/>
                  </a:rPr>
                  <a:t>= 0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4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400" b="0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176</m:t>
                        </m:r>
                      </m:num>
                      <m:den>
                        <m:r>
                          <a:rPr lang="vi-VN" sz="4400" b="0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1000</m:t>
                        </m:r>
                      </m:den>
                    </m:f>
                  </m:oMath>
                </a14:m>
                <a:r>
                  <a:rPr lang="vi-VN" sz="3600" dirty="0">
                    <a:solidFill>
                      <a:srgbClr val="FF0000"/>
                    </a:solidFill>
                    <a:latin typeface="+mj-lt"/>
                  </a:rPr>
                  <a:t> m = 0,176 m</a:t>
                </a: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7364" y="2865463"/>
                <a:ext cx="4406636" cy="1062727"/>
              </a:xfrm>
              <a:prstGeom prst="rect">
                <a:avLst/>
              </a:prstGeom>
              <a:blipFill rotWithShape="1">
                <a:blip r:embed="rId7"/>
                <a:stretch>
                  <a:fillRect l="-4149" b="-287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119634" y="4365104"/>
            <a:ext cx="87728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latin typeface="+mj-lt"/>
              </a:rPr>
              <a:t>Các số: </a:t>
            </a:r>
            <a:r>
              <a:rPr lang="vi-VN" sz="3600" dirty="0">
                <a:solidFill>
                  <a:srgbClr val="FF0000"/>
                </a:solidFill>
                <a:latin typeface="+mj-lt"/>
              </a:rPr>
              <a:t>3,5 ; 4,82 ; 0,176 </a:t>
            </a:r>
            <a:r>
              <a:rPr lang="vi-VN" sz="3600" dirty="0">
                <a:latin typeface="+mj-lt"/>
              </a:rPr>
              <a:t>cũng là </a:t>
            </a:r>
            <a:r>
              <a:rPr lang="vi-VN" sz="3600" dirty="0">
                <a:solidFill>
                  <a:srgbClr val="FF0000"/>
                </a:solidFill>
                <a:latin typeface="+mj-lt"/>
              </a:rPr>
              <a:t>số thập phân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496922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  <p:extLst mod="1">
    <p:ext uri="{3A86A75C-4F4B-4683-9AE1-C65F6400EC91}">
      <p14:laserTraceLst xmlns:p14="http://schemas.microsoft.com/office/powerpoint/2010/main">
        <p14:tracePtLst>
          <p14:tracePt t="3701" x="7342188" y="1927225"/>
          <p14:tracePt t="3708" x="7318375" y="1927225"/>
          <p14:tracePt t="3716" x="7305675" y="1927225"/>
          <p14:tracePt t="3723" x="7292975" y="1914525"/>
          <p14:tracePt t="3732" x="7280275" y="1901825"/>
          <p14:tracePt t="3737" x="7267575" y="1901825"/>
          <p14:tracePt t="3745" x="7254875" y="1901825"/>
          <p14:tracePt t="3753" x="7254875" y="1889125"/>
          <p14:tracePt t="3760" x="7229475" y="1889125"/>
          <p14:tracePt t="3782" x="7218363" y="1889125"/>
          <p14:tracePt t="3805" x="7205663" y="1889125"/>
          <p14:tracePt t="3827" x="7192963" y="1889125"/>
          <p14:tracePt t="5173" x="7192963" y="1914525"/>
          <p14:tracePt t="5180" x="7192963" y="1927225"/>
          <p14:tracePt t="5187" x="7192963" y="1939925"/>
          <p14:tracePt t="5195" x="7192963" y="1952625"/>
          <p14:tracePt t="5203" x="7192963" y="1978025"/>
          <p14:tracePt t="5210" x="7192963" y="1989138"/>
          <p14:tracePt t="5217" x="7192963" y="2001838"/>
          <p14:tracePt t="5225" x="7192963" y="2039938"/>
          <p14:tracePt t="5232" x="7192963" y="2065338"/>
          <p14:tracePt t="5239" x="7192963" y="2089150"/>
          <p14:tracePt t="5248" x="7205663" y="2114550"/>
          <p14:tracePt t="5255" x="7218363" y="2127250"/>
          <p14:tracePt t="5262" x="7218363" y="2152650"/>
          <p14:tracePt t="5269" x="7229475" y="2190750"/>
          <p14:tracePt t="5277" x="7229475" y="2201863"/>
          <p14:tracePt t="5284" x="7229475" y="2239963"/>
          <p14:tracePt t="5292" x="7242175" y="2252663"/>
          <p14:tracePt t="5299" x="7254875" y="2290763"/>
          <p14:tracePt t="5307" x="7254875" y="2314575"/>
          <p14:tracePt t="5315" x="7254875" y="2339975"/>
          <p14:tracePt t="5322" x="7267575" y="2365375"/>
          <p14:tracePt t="5329" x="7267575" y="2378075"/>
          <p14:tracePt t="5336" x="7280275" y="2414588"/>
          <p14:tracePt t="5344" x="7292975" y="2439988"/>
          <p14:tracePt t="5351" x="7292975" y="2478088"/>
          <p14:tracePt t="5359" x="7292975" y="2503488"/>
          <p14:tracePt t="5366" x="7305675" y="2527300"/>
          <p14:tracePt t="5374" x="7305675" y="2540000"/>
          <p14:tracePt t="5382" x="7318375" y="2590800"/>
          <p14:tracePt t="5388" x="7318375" y="2603500"/>
          <p14:tracePt t="5398" x="7318375" y="2616200"/>
          <p14:tracePt t="5403" x="7318375" y="2627313"/>
          <p14:tracePt t="5411" x="7318375" y="2665413"/>
          <p14:tracePt t="5419" x="7318375" y="2678113"/>
          <p14:tracePt t="5433" x="7318375" y="2703513"/>
          <p14:tracePt t="5456" x="7318375" y="2716213"/>
          <p14:tracePt t="5477" x="7318375" y="2728913"/>
          <p14:tracePt t="5500" x="7318375" y="2740025"/>
          <p14:tracePt t="5552" x="7318375" y="2752725"/>
          <p14:tracePt t="5582" x="7318375" y="2765425"/>
          <p14:tracePt t="5604" x="7318375" y="2778125"/>
          <p14:tracePt t="5627" x="7318375" y="2790825"/>
          <p14:tracePt t="5635" x="7318375" y="2803525"/>
          <p14:tracePt t="6809" x="7329488" y="2816225"/>
          <p14:tracePt t="6817" x="7342188" y="2816225"/>
          <p14:tracePt t="6824" x="7342188" y="2828925"/>
          <p14:tracePt t="6832" x="7354888" y="2840038"/>
          <p14:tracePt t="6838" x="7354888" y="2865438"/>
          <p14:tracePt t="6848" x="7380288" y="2878138"/>
          <p14:tracePt t="6853" x="7392988" y="2903538"/>
          <p14:tracePt t="6861" x="7392988" y="2928938"/>
          <p14:tracePt t="6868" x="7405688" y="2952750"/>
          <p14:tracePt t="6876" x="7418388" y="2978150"/>
          <p14:tracePt t="6883" x="7429500" y="3003550"/>
          <p14:tracePt t="6893" x="7429500" y="3028950"/>
          <p14:tracePt t="6899" x="7442200" y="3065463"/>
          <p14:tracePt t="6905" x="7454900" y="3103563"/>
          <p14:tracePt t="6915" x="7467600" y="3141663"/>
          <p14:tracePt t="6920" x="7480300" y="3190875"/>
          <p14:tracePt t="6927" x="7493000" y="3228975"/>
          <p14:tracePt t="6935" x="7518400" y="3278188"/>
          <p14:tracePt t="6943" x="7518400" y="3303588"/>
          <p14:tracePt t="6950" x="7531100" y="3341688"/>
          <p14:tracePt t="6957" x="7542213" y="3354388"/>
          <p14:tracePt t="6965" x="7554913" y="3378200"/>
          <p14:tracePt t="6972" x="7567613" y="3416300"/>
          <p14:tracePt t="6980" x="7580313" y="3429000"/>
          <p14:tracePt t="6987" x="7580313" y="3441700"/>
          <p14:tracePt t="6994" x="7605713" y="3479800"/>
          <p14:tracePt t="7002" x="7618413" y="3503613"/>
          <p14:tracePt t="7009" x="7631113" y="3516313"/>
          <p14:tracePt t="7017" x="7654925" y="3554413"/>
          <p14:tracePt t="7024" x="7654925" y="3567113"/>
          <p14:tracePt t="7033" x="7680325" y="3579813"/>
          <p14:tracePt t="7039" x="7680325" y="3590925"/>
          <p14:tracePt t="7048" x="7693025" y="3603625"/>
          <p14:tracePt t="7062" x="7693025" y="3616325"/>
          <p14:tracePt t="7069" x="7705725" y="3616325"/>
          <p14:tracePt t="7084" x="7718425" y="3629025"/>
          <p14:tracePt t="7106" x="7731125" y="3641725"/>
          <p14:tracePt t="7115" x="7731125" y="3654425"/>
          <p14:tracePt t="7151" x="7731125" y="3667125"/>
          <p14:tracePt t="7188" x="7742238" y="3667125"/>
          <p14:tracePt t="7195" x="7742238" y="3679825"/>
          <p14:tracePt t="7210" x="7754938" y="3692525"/>
          <p14:tracePt t="7218" x="7767638" y="3703638"/>
          <p14:tracePt t="7233" x="7767638" y="3716338"/>
          <p14:tracePt t="7240" x="7780338" y="3716338"/>
          <p14:tracePt t="7255" x="7780338" y="3729038"/>
          <p14:tracePt t="8058" x="7780338" y="3741738"/>
          <p14:tracePt t="8065" x="7780338" y="3754438"/>
          <p14:tracePt t="8081" x="7780338" y="3767138"/>
          <p14:tracePt t="8103" x="7780338" y="3779838"/>
          <p14:tracePt t="12985" x="7567613" y="3703638"/>
          <p14:tracePt t="12985" x="7042150" y="3516313"/>
          <p14:tracePt t="12985" x="6403975" y="3316288"/>
          <p14:tracePt t="12985" x="5665788" y="3116263"/>
          <p14:tracePt t="12985" x="4953000" y="2965450"/>
          <p14:tracePt t="12985" x="4327525" y="2865438"/>
          <p14:tracePt t="12985" x="3652838" y="2690813"/>
          <p14:tracePt t="12985" x="3076575" y="2527300"/>
          <p14:tracePt t="12985" x="2501900" y="2327275"/>
          <p14:tracePt t="12985" x="2025650" y="2201863"/>
          <p14:tracePt t="12985" x="1550988" y="2039938"/>
          <p14:tracePt t="12985" x="1100138" y="1876425"/>
          <p14:tracePt t="12985" x="712788" y="1727200"/>
          <p14:tracePt t="12985" x="400050" y="1614488"/>
          <p14:tracePt t="12985" x="174625" y="1514475"/>
        </p14:tracePtLst>
      </p14:laserTraceLst>
    </p:ext>
  </p:extLs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90"/>
          <p:cNvSpPr txBox="1">
            <a:spLocks noChangeArrowheads="1"/>
          </p:cNvSpPr>
          <p:nvPr/>
        </p:nvSpPr>
        <p:spPr bwMode="auto">
          <a:xfrm>
            <a:off x="107504" y="75402"/>
            <a:ext cx="152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700">
                <a:solidFill>
                  <a:schemeClr val="tx1"/>
                </a:solidFill>
                <a:latin typeface="Arial" charset="0"/>
              </a:defRPr>
            </a:lvl2pPr>
            <a:lvl3pPr>
              <a:defRPr sz="23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u="sng" dirty="0">
                <a:solidFill>
                  <a:srgbClr val="006600"/>
                </a:solidFill>
                <a:latin typeface="Times New Roman" pitchFamily="18" charset="0"/>
              </a:rPr>
              <a:t>Ví dụ 1</a:t>
            </a:r>
            <a:r>
              <a:rPr lang="en-US" altLang="en-US" sz="2800" dirty="0">
                <a:solidFill>
                  <a:srgbClr val="006600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3" name="Text Box 91"/>
          <p:cNvSpPr txBox="1">
            <a:spLocks noChangeArrowheads="1"/>
          </p:cNvSpPr>
          <p:nvPr/>
        </p:nvSpPr>
        <p:spPr bwMode="auto">
          <a:xfrm>
            <a:off x="3203848" y="70071"/>
            <a:ext cx="2370041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700">
                <a:solidFill>
                  <a:schemeClr val="tx1"/>
                </a:solidFill>
                <a:latin typeface="Arial" charset="0"/>
              </a:defRPr>
            </a:lvl2pPr>
            <a:lvl3pPr>
              <a:defRPr sz="23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6600" b="1" dirty="0">
                <a:latin typeface="Times New Roman" pitchFamily="18" charset="0"/>
              </a:rPr>
              <a:t>4,82</a:t>
            </a:r>
          </a:p>
        </p:txBody>
      </p:sp>
      <p:sp>
        <p:nvSpPr>
          <p:cNvPr id="4" name="Text Box 95"/>
          <p:cNvSpPr txBox="1">
            <a:spLocks noChangeArrowheads="1"/>
          </p:cNvSpPr>
          <p:nvPr/>
        </p:nvSpPr>
        <p:spPr bwMode="auto">
          <a:xfrm>
            <a:off x="1200926" y="1604699"/>
            <a:ext cx="2628036" cy="646331"/>
          </a:xfrm>
          <a:prstGeom prst="rect">
            <a:avLst/>
          </a:prstGeom>
          <a:solidFill>
            <a:srgbClr val="FFFF99"/>
          </a:solidFill>
          <a:ln w="9525">
            <a:solidFill>
              <a:srgbClr val="8F3B35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700">
                <a:solidFill>
                  <a:schemeClr val="tx1"/>
                </a:solidFill>
                <a:latin typeface="Arial" charset="0"/>
              </a:defRPr>
            </a:lvl2pPr>
            <a:lvl3pPr>
              <a:defRPr sz="23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600" b="0" dirty="0">
                <a:solidFill>
                  <a:srgbClr val="FF0000"/>
                </a:solidFill>
                <a:latin typeface="Times New Roman" pitchFamily="18" charset="0"/>
              </a:rPr>
              <a:t>Phần nguyên</a:t>
            </a:r>
          </a:p>
        </p:txBody>
      </p:sp>
      <p:sp>
        <p:nvSpPr>
          <p:cNvPr id="5" name="Text Box 96"/>
          <p:cNvSpPr txBox="1">
            <a:spLocks noChangeArrowheads="1"/>
          </p:cNvSpPr>
          <p:nvPr/>
        </p:nvSpPr>
        <p:spPr bwMode="auto">
          <a:xfrm>
            <a:off x="4473751" y="1578204"/>
            <a:ext cx="3122585" cy="646331"/>
          </a:xfrm>
          <a:prstGeom prst="rect">
            <a:avLst/>
          </a:prstGeom>
          <a:solidFill>
            <a:srgbClr val="FFFF99"/>
          </a:solidFill>
          <a:ln w="9525">
            <a:solidFill>
              <a:srgbClr val="006600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700">
                <a:solidFill>
                  <a:schemeClr val="tx1"/>
                </a:solidFill>
                <a:latin typeface="Arial" charset="0"/>
              </a:defRPr>
            </a:lvl2pPr>
            <a:lvl3pPr>
              <a:defRPr sz="23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b="0" dirty="0">
                <a:solidFill>
                  <a:srgbClr val="FF0000"/>
                </a:solidFill>
                <a:latin typeface="Times New Roman" pitchFamily="18" charset="0"/>
              </a:rPr>
              <a:t>Phần thập phân</a:t>
            </a:r>
          </a:p>
        </p:txBody>
      </p:sp>
      <p:grpSp>
        <p:nvGrpSpPr>
          <p:cNvPr id="6" name="Group 33"/>
          <p:cNvGrpSpPr>
            <a:grpSpLocks/>
          </p:cNvGrpSpPr>
          <p:nvPr/>
        </p:nvGrpSpPr>
        <p:grpSpPr bwMode="auto">
          <a:xfrm>
            <a:off x="2726773" y="968603"/>
            <a:ext cx="1340912" cy="609600"/>
            <a:chOff x="528" y="1432"/>
            <a:chExt cx="528" cy="384"/>
          </a:xfrm>
        </p:grpSpPr>
        <p:sp>
          <p:nvSpPr>
            <p:cNvPr id="7" name="AutoShape 103"/>
            <p:cNvSpPr>
              <a:spLocks/>
            </p:cNvSpPr>
            <p:nvPr/>
          </p:nvSpPr>
          <p:spPr bwMode="auto">
            <a:xfrm rot="-5400000">
              <a:off x="935" y="1365"/>
              <a:ext cx="54" cy="188"/>
            </a:xfrm>
            <a:prstGeom prst="leftBrace">
              <a:avLst>
                <a:gd name="adj1" fmla="val 29012"/>
                <a:gd name="adj2" fmla="val 50000"/>
              </a:avLst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vert="eaVert" wrap="none" anchor="ctr"/>
            <a:lstStyle/>
            <a:p>
              <a:endParaRPr lang="en-US" altLang="en-US" b="0"/>
            </a:p>
          </p:txBody>
        </p:sp>
        <p:sp>
          <p:nvSpPr>
            <p:cNvPr id="8" name="Line 104"/>
            <p:cNvSpPr>
              <a:spLocks noChangeShapeType="1"/>
            </p:cNvSpPr>
            <p:nvPr/>
          </p:nvSpPr>
          <p:spPr bwMode="auto">
            <a:xfrm flipH="1">
              <a:off x="528" y="1467"/>
              <a:ext cx="434" cy="349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vi-VN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355976" y="1011466"/>
            <a:ext cx="1679067" cy="566738"/>
            <a:chOff x="4513774" y="2340781"/>
            <a:chExt cx="1629145" cy="759580"/>
          </a:xfrm>
        </p:grpSpPr>
        <p:sp>
          <p:nvSpPr>
            <p:cNvPr id="10" name="AutoShape 100"/>
            <p:cNvSpPr>
              <a:spLocks/>
            </p:cNvSpPr>
            <p:nvPr/>
          </p:nvSpPr>
          <p:spPr bwMode="auto">
            <a:xfrm rot="16200000">
              <a:off x="4841431" y="2013124"/>
              <a:ext cx="63298" cy="718611"/>
            </a:xfrm>
            <a:prstGeom prst="leftBrace">
              <a:avLst>
                <a:gd name="adj1" fmla="val 58333"/>
                <a:gd name="adj2" fmla="val 50000"/>
              </a:avLst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vert="eaVert" wrap="none" anchor="ctr"/>
            <a:lstStyle/>
            <a:p>
              <a:endParaRPr lang="en-US" altLang="en-US"/>
            </a:p>
          </p:txBody>
        </p:sp>
        <p:sp>
          <p:nvSpPr>
            <p:cNvPr id="11" name="Line 107"/>
            <p:cNvSpPr>
              <a:spLocks noChangeShapeType="1"/>
            </p:cNvSpPr>
            <p:nvPr/>
          </p:nvSpPr>
          <p:spPr bwMode="auto">
            <a:xfrm>
              <a:off x="4911014" y="2404079"/>
              <a:ext cx="1231905" cy="696282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vi-VN"/>
            </a:p>
          </p:txBody>
        </p:sp>
      </p:grpSp>
      <p:sp>
        <p:nvSpPr>
          <p:cNvPr id="12" name="Text Box 91"/>
          <p:cNvSpPr txBox="1">
            <a:spLocks noChangeArrowheads="1"/>
          </p:cNvSpPr>
          <p:nvPr/>
        </p:nvSpPr>
        <p:spPr bwMode="auto">
          <a:xfrm>
            <a:off x="3365376" y="70071"/>
            <a:ext cx="99060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700">
                <a:solidFill>
                  <a:schemeClr val="tx1"/>
                </a:solidFill>
                <a:latin typeface="Arial" charset="0"/>
              </a:defRPr>
            </a:lvl2pPr>
            <a:lvl3pPr>
              <a:defRPr sz="23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6600" b="1" dirty="0">
                <a:solidFill>
                  <a:srgbClr val="FF0000"/>
                </a:solidFill>
                <a:latin typeface="Times New Roman" pitchFamily="18" charset="0"/>
              </a:rPr>
              <a:t>4</a:t>
            </a:r>
          </a:p>
        </p:txBody>
      </p:sp>
      <p:sp>
        <p:nvSpPr>
          <p:cNvPr id="13" name="Text Box 91"/>
          <p:cNvSpPr txBox="1">
            <a:spLocks noChangeArrowheads="1"/>
          </p:cNvSpPr>
          <p:nvPr/>
        </p:nvSpPr>
        <p:spPr bwMode="auto">
          <a:xfrm>
            <a:off x="4067944" y="44624"/>
            <a:ext cx="1251376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700">
                <a:solidFill>
                  <a:schemeClr val="tx1"/>
                </a:solidFill>
                <a:latin typeface="Arial" charset="0"/>
              </a:defRPr>
            </a:lvl2pPr>
            <a:lvl3pPr>
              <a:defRPr sz="23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6600" b="1" dirty="0">
                <a:solidFill>
                  <a:srgbClr val="FF0000"/>
                </a:solidFill>
                <a:latin typeface="Times New Roman" pitchFamily="18" charset="0"/>
              </a:rPr>
              <a:t>82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200926" y="2420888"/>
            <a:ext cx="70434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latin typeface="+mj-lt"/>
              </a:rPr>
              <a:t>4,82 đọc là: bốn phẩy tám mươi hai.</a:t>
            </a:r>
          </a:p>
        </p:txBody>
      </p:sp>
      <p:sp>
        <p:nvSpPr>
          <p:cNvPr id="16" name="Text Box 90"/>
          <p:cNvSpPr txBox="1">
            <a:spLocks noChangeArrowheads="1"/>
          </p:cNvSpPr>
          <p:nvPr/>
        </p:nvSpPr>
        <p:spPr bwMode="auto">
          <a:xfrm>
            <a:off x="107504" y="3284984"/>
            <a:ext cx="152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700">
                <a:solidFill>
                  <a:schemeClr val="tx1"/>
                </a:solidFill>
                <a:latin typeface="Arial" charset="0"/>
              </a:defRPr>
            </a:lvl2pPr>
            <a:lvl3pPr>
              <a:defRPr sz="23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u="sng" dirty="0">
                <a:solidFill>
                  <a:srgbClr val="006600"/>
                </a:solidFill>
                <a:latin typeface="Times New Roman" pitchFamily="18" charset="0"/>
              </a:rPr>
              <a:t>Ví dụ 2</a:t>
            </a:r>
            <a:r>
              <a:rPr lang="en-US" altLang="en-US" sz="2800" dirty="0">
                <a:solidFill>
                  <a:srgbClr val="006600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17" name="Text Box 91"/>
          <p:cNvSpPr txBox="1">
            <a:spLocks noChangeArrowheads="1"/>
          </p:cNvSpPr>
          <p:nvPr/>
        </p:nvSpPr>
        <p:spPr bwMode="auto">
          <a:xfrm>
            <a:off x="2231491" y="3362768"/>
            <a:ext cx="2759187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700">
                <a:solidFill>
                  <a:schemeClr val="tx1"/>
                </a:solidFill>
                <a:latin typeface="Arial" charset="0"/>
              </a:defRPr>
            </a:lvl2pPr>
            <a:lvl3pPr>
              <a:defRPr sz="23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6600" b="1" dirty="0">
                <a:latin typeface="Times New Roman" pitchFamily="18" charset="0"/>
              </a:rPr>
              <a:t>20,578</a:t>
            </a:r>
          </a:p>
        </p:txBody>
      </p:sp>
      <p:sp>
        <p:nvSpPr>
          <p:cNvPr id="18" name="Text Box 95"/>
          <p:cNvSpPr txBox="1">
            <a:spLocks noChangeArrowheads="1"/>
          </p:cNvSpPr>
          <p:nvPr/>
        </p:nvSpPr>
        <p:spPr bwMode="auto">
          <a:xfrm>
            <a:off x="251520" y="4870901"/>
            <a:ext cx="2628036" cy="646331"/>
          </a:xfrm>
          <a:prstGeom prst="rect">
            <a:avLst/>
          </a:prstGeom>
          <a:solidFill>
            <a:srgbClr val="FFFF99"/>
          </a:solidFill>
          <a:ln w="9525">
            <a:solidFill>
              <a:srgbClr val="8F3B35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700">
                <a:solidFill>
                  <a:schemeClr val="tx1"/>
                </a:solidFill>
                <a:latin typeface="Arial" charset="0"/>
              </a:defRPr>
            </a:lvl2pPr>
            <a:lvl3pPr>
              <a:defRPr sz="23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600" b="0" dirty="0">
                <a:solidFill>
                  <a:srgbClr val="FF0000"/>
                </a:solidFill>
                <a:latin typeface="Times New Roman" pitchFamily="18" charset="0"/>
              </a:rPr>
              <a:t>Phần nguyên</a:t>
            </a:r>
          </a:p>
        </p:txBody>
      </p:sp>
      <p:sp>
        <p:nvSpPr>
          <p:cNvPr id="19" name="Text Box 96"/>
          <p:cNvSpPr txBox="1">
            <a:spLocks noChangeArrowheads="1"/>
          </p:cNvSpPr>
          <p:nvPr/>
        </p:nvSpPr>
        <p:spPr bwMode="auto">
          <a:xfrm>
            <a:off x="3501394" y="4870901"/>
            <a:ext cx="3122585" cy="646331"/>
          </a:xfrm>
          <a:prstGeom prst="rect">
            <a:avLst/>
          </a:prstGeom>
          <a:solidFill>
            <a:srgbClr val="FFFF99"/>
          </a:solidFill>
          <a:ln w="9525">
            <a:solidFill>
              <a:srgbClr val="006600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700">
                <a:solidFill>
                  <a:schemeClr val="tx1"/>
                </a:solidFill>
                <a:latin typeface="Arial" charset="0"/>
              </a:defRPr>
            </a:lvl2pPr>
            <a:lvl3pPr>
              <a:defRPr sz="23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b="0" dirty="0">
                <a:solidFill>
                  <a:srgbClr val="FF0000"/>
                </a:solidFill>
                <a:latin typeface="Times New Roman" pitchFamily="18" charset="0"/>
              </a:rPr>
              <a:t>Phần thập phân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1668990" y="4246616"/>
            <a:ext cx="1538422" cy="532985"/>
            <a:chOff x="2713355" y="4484052"/>
            <a:chExt cx="1538422" cy="532985"/>
          </a:xfrm>
        </p:grpSpPr>
        <p:sp>
          <p:nvSpPr>
            <p:cNvPr id="21" name="AutoShape 103"/>
            <p:cNvSpPr>
              <a:spLocks/>
            </p:cNvSpPr>
            <p:nvPr/>
          </p:nvSpPr>
          <p:spPr bwMode="auto">
            <a:xfrm rot="16200000">
              <a:off x="3724187" y="4166012"/>
              <a:ext cx="209550" cy="845630"/>
            </a:xfrm>
            <a:prstGeom prst="leftBrace">
              <a:avLst>
                <a:gd name="adj1" fmla="val 29012"/>
                <a:gd name="adj2" fmla="val 50000"/>
              </a:avLst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vert="eaVert" wrap="none" anchor="ctr"/>
            <a:lstStyle/>
            <a:p>
              <a:endParaRPr lang="en-US" altLang="en-US" b="0"/>
            </a:p>
          </p:txBody>
        </p:sp>
        <p:sp>
          <p:nvSpPr>
            <p:cNvPr id="22" name="Line 104"/>
            <p:cNvSpPr>
              <a:spLocks noChangeShapeType="1"/>
            </p:cNvSpPr>
            <p:nvPr/>
          </p:nvSpPr>
          <p:spPr bwMode="auto">
            <a:xfrm flipH="1">
              <a:off x="2713355" y="4740018"/>
              <a:ext cx="1125001" cy="277019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vi-VN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52354" y="5589240"/>
            <a:ext cx="89121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latin typeface="+mj-lt"/>
              </a:rPr>
              <a:t>20,578 đọc là: hai mươi phẩy năm trăm bảy mươi tám.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3618749" y="4285241"/>
            <a:ext cx="1680486" cy="494360"/>
            <a:chOff x="4663114" y="4522677"/>
            <a:chExt cx="1680486" cy="494360"/>
          </a:xfrm>
        </p:grpSpPr>
        <p:sp>
          <p:nvSpPr>
            <p:cNvPr id="30" name="AutoShape 103"/>
            <p:cNvSpPr>
              <a:spLocks/>
            </p:cNvSpPr>
            <p:nvPr/>
          </p:nvSpPr>
          <p:spPr bwMode="auto">
            <a:xfrm rot="16200000">
              <a:off x="5124850" y="4060941"/>
              <a:ext cx="209550" cy="1133021"/>
            </a:xfrm>
            <a:prstGeom prst="leftBrace">
              <a:avLst>
                <a:gd name="adj1" fmla="val 29012"/>
                <a:gd name="adj2" fmla="val 50000"/>
              </a:avLst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vert="eaVert" wrap="none" anchor="ctr"/>
            <a:lstStyle/>
            <a:p>
              <a:endParaRPr lang="en-US" altLang="en-US" b="0"/>
            </a:p>
          </p:txBody>
        </p:sp>
        <p:sp>
          <p:nvSpPr>
            <p:cNvPr id="31" name="Line 104"/>
            <p:cNvSpPr>
              <a:spLocks noChangeShapeType="1"/>
            </p:cNvSpPr>
            <p:nvPr/>
          </p:nvSpPr>
          <p:spPr bwMode="auto">
            <a:xfrm>
              <a:off x="5248671" y="4740018"/>
              <a:ext cx="1094929" cy="277019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vi-VN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8585176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5" grpId="0" animBg="1"/>
      <p:bldP spid="12" grpId="0"/>
      <p:bldP spid="13" grpId="0"/>
      <p:bldP spid="15" grpId="0"/>
      <p:bldP spid="16" grpId="0"/>
      <p:bldP spid="17" grpId="0"/>
      <p:bldP spid="18" grpId="0" animBg="1"/>
      <p:bldP spid="19" grpId="0" animBg="1"/>
      <p:bldP spid="28" grpId="0"/>
    </p:bldLst>
  </p:timing>
  <p:extLst mod="1">
    <p:ext uri="{3A86A75C-4F4B-4683-9AE1-C65F6400EC91}">
      <p14:laserTraceLst xmlns:p14="http://schemas.microsoft.com/office/powerpoint/2010/main">
        <p14:tracePtLst>
          <p14:tracePt t="24477" x="100013" y="1576388"/>
          <p14:tracePt t="24484" x="187325" y="1539875"/>
          <p14:tracePt t="24491" x="287338" y="1489075"/>
          <p14:tracePt t="24499" x="363538" y="1450975"/>
          <p14:tracePt t="24506" x="425450" y="1414463"/>
          <p14:tracePt t="24513" x="500063" y="1389063"/>
          <p14:tracePt t="24521" x="574675" y="1350963"/>
          <p14:tracePt t="24529" x="650875" y="1314450"/>
          <p14:tracePt t="24536" x="725488" y="1289050"/>
          <p14:tracePt t="24543" x="800100" y="1263650"/>
          <p14:tracePt t="24550" x="850900" y="1238250"/>
          <p14:tracePt t="24558" x="925513" y="1227138"/>
          <p14:tracePt t="24565" x="987425" y="1201738"/>
          <p14:tracePt t="24573" x="1063625" y="1189038"/>
          <p14:tracePt t="24581" x="1150938" y="1163638"/>
          <p14:tracePt t="24587" x="1225550" y="1150938"/>
          <p14:tracePt t="24597" x="1289050" y="1138238"/>
          <p14:tracePt t="24602" x="1363663" y="1114425"/>
          <p14:tracePt t="24612" x="1438275" y="1101725"/>
          <p14:tracePt t="24617" x="1489075" y="1089025"/>
          <p14:tracePt t="24625" x="1563688" y="1089025"/>
          <p14:tracePt t="24632" x="1625600" y="1076325"/>
          <p14:tracePt t="24639" x="1689100" y="1063625"/>
          <p14:tracePt t="24647" x="1751013" y="1063625"/>
          <p14:tracePt t="24654" x="1814513" y="1063625"/>
          <p14:tracePt t="24663" x="1901825" y="1063625"/>
          <p14:tracePt t="24669" x="1976438" y="1063625"/>
          <p14:tracePt t="24679" x="2038350" y="1063625"/>
          <p14:tracePt t="24684" x="2101850" y="1063625"/>
          <p14:tracePt t="24691" x="2176463" y="1063625"/>
          <p14:tracePt t="24699" x="2227263" y="1063625"/>
          <p14:tracePt t="24707" x="2276475" y="1063625"/>
          <p14:tracePt t="24714" x="2338388" y="1076325"/>
          <p14:tracePt t="24722" x="2389188" y="1076325"/>
          <p14:tracePt t="24729" x="2439988" y="1089025"/>
          <p14:tracePt t="24737" x="2489200" y="1101725"/>
          <p14:tracePt t="24744" x="2551113" y="1101725"/>
          <p14:tracePt t="24751" x="2601913" y="1101725"/>
          <p14:tracePt t="24759" x="2663825" y="1114425"/>
          <p14:tracePt t="24767" x="2727325" y="1138238"/>
          <p14:tracePt t="24774" x="2776538" y="1150938"/>
          <p14:tracePt t="24781" x="2814638" y="1163638"/>
          <p14:tracePt t="24789" x="2863850" y="1176338"/>
          <p14:tracePt t="24797" x="2889250" y="1176338"/>
          <p14:tracePt t="24804" x="2914650" y="1176338"/>
          <p14:tracePt t="24813" x="2952750" y="1189038"/>
          <p14:tracePt t="24819" x="2989263" y="1201738"/>
          <p14:tracePt t="24829" x="3014663" y="1201738"/>
          <p14:tracePt t="24834" x="3052763" y="1214438"/>
          <p14:tracePt t="24841" x="3076575" y="1214438"/>
          <p14:tracePt t="24849" x="3114675" y="1214438"/>
          <p14:tracePt t="24856" x="3127375" y="1214438"/>
          <p14:tracePt t="24872" x="3152775" y="1214438"/>
          <p14:tracePt t="25185" x="3176588" y="1214438"/>
          <p14:tracePt t="25192" x="3201988" y="1227138"/>
          <p14:tracePt t="25200" x="3240088" y="1238250"/>
          <p14:tracePt t="25207" x="3265488" y="1250950"/>
          <p14:tracePt t="25216" x="3302000" y="1250950"/>
          <p14:tracePt t="25222" x="3340100" y="1263650"/>
          <p14:tracePt t="25230" x="3376613" y="1276350"/>
          <p14:tracePt t="25236" x="3427413" y="1289050"/>
          <p14:tracePt t="25244" x="3465513" y="1289050"/>
          <p14:tracePt t="25251" x="3489325" y="1301750"/>
          <p14:tracePt t="25259" x="3527425" y="1314450"/>
          <p14:tracePt t="25266" x="3552825" y="1314450"/>
          <p14:tracePt t="25274" x="3578225" y="1327150"/>
          <p14:tracePt t="25281" x="3614738" y="1327150"/>
          <p14:tracePt t="25288" x="3640138" y="1327150"/>
          <p14:tracePt t="25297" x="3678238" y="1339850"/>
          <p14:tracePt t="25303" x="3727450" y="1339850"/>
          <p14:tracePt t="25313" x="3778250" y="1363663"/>
          <p14:tracePt t="25318" x="3852863" y="1376363"/>
          <p14:tracePt t="25326" x="3914775" y="1389063"/>
          <p14:tracePt t="25333" x="3990975" y="1389063"/>
          <p14:tracePt t="25340" x="4052888" y="1401763"/>
          <p14:tracePt t="25348" x="4090988" y="1414463"/>
          <p14:tracePt t="25356" x="4127500" y="1414463"/>
          <p14:tracePt t="25363" x="4152900" y="1414463"/>
          <p14:tracePt t="25370" x="4165600" y="1414463"/>
          <p14:tracePt t="25379" x="4178300" y="1414463"/>
          <p14:tracePt t="25385" x="4203700" y="1414463"/>
          <p14:tracePt t="25393" x="4214813" y="1414463"/>
          <p14:tracePt t="25415" x="4227513" y="1414463"/>
          <p14:tracePt t="25430" x="4240213" y="1414463"/>
          <p14:tracePt t="25452" x="4252913" y="1414463"/>
          <p14:tracePt t="25519" x="4265613" y="1414463"/>
          <p14:tracePt t="25608" x="4265613" y="1401763"/>
          <p14:tracePt t="25631" x="4265613" y="1389063"/>
          <p14:tracePt t="25653" x="4265613" y="1376363"/>
          <p14:tracePt t="25675" x="4265613" y="1363663"/>
          <p14:tracePt t="25683" x="4252913" y="1363663"/>
          <p14:tracePt t="25705" x="4240213" y="1363663"/>
          <p14:tracePt t="25720" x="4227513" y="1363663"/>
          <p14:tracePt t="25735" x="4227513" y="1350963"/>
          <p14:tracePt t="25744" x="4214813" y="1350963"/>
          <p14:tracePt t="25765" x="4203700" y="1350963"/>
          <p14:tracePt t="25779" x="4178300" y="1339850"/>
          <p14:tracePt t="25787" x="4165600" y="1339850"/>
          <p14:tracePt t="25802" x="4152900" y="1339850"/>
          <p14:tracePt t="25824" x="4140200" y="1339850"/>
          <p14:tracePt t="26672" x="4127500" y="1339850"/>
          <p14:tracePt t="27179" x="4114800" y="1339850"/>
          <p14:tracePt t="27215" x="4114800" y="1327150"/>
          <p14:tracePt t="27252" x="4103688" y="1327150"/>
          <p14:tracePt t="27296" x="4103688" y="1314450"/>
          <p14:tracePt t="27326" x="4090988" y="1314450"/>
          <p14:tracePt t="27348" x="4090988" y="1301750"/>
          <p14:tracePt t="27371" x="4090988" y="1289050"/>
          <p14:tracePt t="27400" x="4090988" y="1276350"/>
          <p14:tracePt t="27408" x="4078288" y="1276350"/>
          <p14:tracePt t="27422" x="4078288" y="1250950"/>
          <p14:tracePt t="27430" x="4065588" y="1227138"/>
          <p14:tracePt t="27438" x="4052888" y="1189038"/>
          <p14:tracePt t="27446" x="4027488" y="1138238"/>
          <p14:tracePt t="27453" x="4014788" y="1089025"/>
          <p14:tracePt t="27463" x="4002088" y="1050925"/>
          <p14:tracePt t="27468" x="3990975" y="1001713"/>
          <p14:tracePt t="27475" x="3965575" y="938213"/>
          <p14:tracePt t="27482" x="3952875" y="901700"/>
          <p14:tracePt t="27490" x="3952875" y="863600"/>
          <p14:tracePt t="27497" x="3952875" y="825500"/>
          <p14:tracePt t="27504" x="3927475" y="788988"/>
          <p14:tracePt t="27513" x="3914775" y="712788"/>
          <p14:tracePt t="27520" x="3902075" y="650875"/>
          <p14:tracePt t="27529" x="3902075" y="550863"/>
          <p14:tracePt t="27534" x="3890963" y="476250"/>
          <p14:tracePt t="27542" x="3890963" y="387350"/>
          <p14:tracePt t="27549" x="3890963" y="325438"/>
          <p14:tracePt t="27556" x="3890963" y="263525"/>
          <p14:tracePt t="27564" x="3890963" y="187325"/>
          <p14:tracePt t="27572" x="3890963" y="112713"/>
          <p14:tracePt t="27580" x="3914775" y="50800"/>
        </p14:tracePtLst>
      </p14:laserTraceLst>
    </p:ext>
  </p:extLs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529" y="0"/>
            <a:ext cx="9164457" cy="6872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2987824" y="620688"/>
            <a:ext cx="417646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vi-VN" sz="7200" b="1" dirty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Ghi nhớ</a:t>
            </a:r>
            <a:endParaRPr lang="en-US" sz="7200" b="1" cap="none" spc="0" dirty="0">
              <a:ln w="11430"/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Box 92"/>
          <p:cNvSpPr txBox="1">
            <a:spLocks noChangeArrowheads="1"/>
          </p:cNvSpPr>
          <p:nvPr/>
        </p:nvSpPr>
        <p:spPr bwMode="auto">
          <a:xfrm>
            <a:off x="-36512" y="2204865"/>
            <a:ext cx="90678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700">
                <a:solidFill>
                  <a:schemeClr val="tx1"/>
                </a:solidFill>
                <a:latin typeface="Arial" charset="0"/>
              </a:defRPr>
            </a:lvl2pPr>
            <a:lvl3pPr>
              <a:defRPr sz="23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b="0" dirty="0">
                <a:latin typeface="Times New Roman" pitchFamily="18" charset="0"/>
              </a:rPr>
              <a:t>- Mỗi số thập phân gồm …  phần:  …………. và ……..……….. , chúng được phân cách bởi ………...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459288" y="2204865"/>
            <a:ext cx="7489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endParaRPr lang="vi-VN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59488" y="2204864"/>
            <a:ext cx="25571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phần nguyên</a:t>
            </a:r>
            <a:endParaRPr lang="vi-VN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8848" y="2708921"/>
            <a:ext cx="31213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phần thập phân</a:t>
            </a:r>
            <a:endParaRPr lang="vi-VN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3298923"/>
            <a:ext cx="18646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dấu phẩy</a:t>
            </a:r>
            <a:endParaRPr lang="vi-VN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92"/>
          <p:cNvSpPr txBox="1">
            <a:spLocks noChangeArrowheads="1"/>
          </p:cNvSpPr>
          <p:nvPr/>
        </p:nvSpPr>
        <p:spPr bwMode="auto">
          <a:xfrm>
            <a:off x="7705" y="3906922"/>
            <a:ext cx="90678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700">
                <a:solidFill>
                  <a:schemeClr val="tx1"/>
                </a:solidFill>
                <a:latin typeface="Arial" charset="0"/>
              </a:defRPr>
            </a:lvl2pPr>
            <a:lvl3pPr>
              <a:defRPr sz="23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dirty="0">
                <a:latin typeface="Times New Roman" pitchFamily="18" charset="0"/>
              </a:rPr>
              <a:t>- Những chữ số ở bên trái dấu phẩy thuộc về ……………., những chữ số ở bên phải dấu phẩy thuộc về ………………</a:t>
            </a:r>
            <a:endParaRPr lang="en-US" altLang="en-US" sz="3600" b="0" dirty="0">
              <a:latin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496" y="4410978"/>
            <a:ext cx="25571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phần nguyên</a:t>
            </a:r>
            <a:endParaRPr lang="vi-VN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74769" y="4987042"/>
            <a:ext cx="31213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phần thập phân</a:t>
            </a:r>
            <a:endParaRPr lang="vi-VN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 Box 92"/>
          <p:cNvSpPr txBox="1">
            <a:spLocks noChangeArrowheads="1"/>
          </p:cNvSpPr>
          <p:nvPr/>
        </p:nvSpPr>
        <p:spPr bwMode="auto">
          <a:xfrm>
            <a:off x="-54529" y="5590981"/>
            <a:ext cx="701092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700">
                <a:solidFill>
                  <a:schemeClr val="tx1"/>
                </a:solidFill>
                <a:latin typeface="Arial" charset="0"/>
              </a:defRPr>
            </a:lvl2pPr>
            <a:lvl3pPr>
              <a:defRPr sz="23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dirty="0">
                <a:latin typeface="Times New Roman" pitchFamily="18" charset="0"/>
              </a:rPr>
              <a:t>- Khi </a:t>
            </a:r>
            <a:r>
              <a:rPr lang="vi-VN" altLang="en-US" sz="3600" dirty="0">
                <a:latin typeface="Times New Roman" pitchFamily="18" charset="0"/>
              </a:rPr>
              <a:t>đọc số thập phân, ta đọc từ ...... sang ........</a:t>
            </a:r>
            <a:endParaRPr lang="en-US" altLang="en-US" sz="3600" b="0" dirty="0">
              <a:latin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70976" y="6128996"/>
            <a:ext cx="9797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endParaRPr lang="vi-VN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12160" y="5590981"/>
            <a:ext cx="9442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endParaRPr lang="vi-VN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972385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275856" y="0"/>
            <a:ext cx="316835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vi-VN" sz="5400" b="1" u="sng" dirty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tập</a:t>
            </a:r>
            <a:endParaRPr lang="en-US" sz="5400" b="1" u="sng" cap="none" spc="0" dirty="0">
              <a:ln w="11430"/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90"/>
          <p:cNvSpPr txBox="1">
            <a:spLocks noChangeArrowheads="1"/>
          </p:cNvSpPr>
          <p:nvPr/>
        </p:nvSpPr>
        <p:spPr bwMode="auto">
          <a:xfrm>
            <a:off x="179512" y="1736655"/>
            <a:ext cx="8424936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700">
                <a:solidFill>
                  <a:schemeClr val="tx1"/>
                </a:solidFill>
                <a:latin typeface="Arial" charset="0"/>
              </a:defRPr>
            </a:lvl2pPr>
            <a:lvl3pPr>
              <a:defRPr sz="23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 u="sng" dirty="0">
                <a:solidFill>
                  <a:srgbClr val="FF0000"/>
                </a:solidFill>
                <a:latin typeface="Times New Roman" pitchFamily="18" charset="0"/>
              </a:rPr>
              <a:t>Bài 1:</a:t>
            </a:r>
            <a:r>
              <a:rPr lang="en-US" altLang="en-US" sz="4000" dirty="0">
                <a:latin typeface="Times New Roman" pitchFamily="18" charset="0"/>
              </a:rPr>
              <a:t> Đọc mỗi số thập phân sau:</a:t>
            </a:r>
          </a:p>
          <a:p>
            <a:pPr algn="ctr">
              <a:spcBef>
                <a:spcPct val="50000"/>
              </a:spcBef>
            </a:pPr>
            <a:r>
              <a:rPr lang="en-US" altLang="en-US" sz="4000" dirty="0">
                <a:latin typeface="Times New Roman" pitchFamily="18" charset="0"/>
              </a:rPr>
              <a:t>9,4 ;   7,98 ;   25,477 ;   206,075 ;  0,307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Box 90"/>
              <p:cNvSpPr txBox="1">
                <a:spLocks noChangeArrowheads="1"/>
              </p:cNvSpPr>
              <p:nvPr/>
            </p:nvSpPr>
            <p:spPr bwMode="auto">
              <a:xfrm>
                <a:off x="179512" y="3795789"/>
                <a:ext cx="8424936" cy="26481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>
                  <a:defRPr sz="2700">
                    <a:solidFill>
                      <a:schemeClr val="tx1"/>
                    </a:solidFill>
                    <a:latin typeface="Arial" charset="0"/>
                  </a:defRPr>
                </a:lvl2pPr>
                <a:lvl3pPr>
                  <a:defRPr sz="2300">
                    <a:solidFill>
                      <a:schemeClr val="tx1"/>
                    </a:solidFill>
                    <a:latin typeface="Arial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4000" u="sng" dirty="0">
                    <a:solidFill>
                      <a:srgbClr val="FF0000"/>
                    </a:solidFill>
                    <a:latin typeface="Times New Roman" pitchFamily="18" charset="0"/>
                  </a:rPr>
                  <a:t>Bài 2:</a:t>
                </a:r>
                <a:r>
                  <a:rPr lang="en-US" altLang="en-US" sz="4000" dirty="0">
                    <a:solidFill>
                      <a:schemeClr val="tx1"/>
                    </a:solidFill>
                    <a:latin typeface="Times New Roman" pitchFamily="18" charset="0"/>
                  </a:rPr>
                  <a:t> Viết các hỗn số sau thành số thập phân rồi </a:t>
                </a:r>
                <a:r>
                  <a:rPr lang="vi-VN" altLang="en-US" sz="4000" dirty="0">
                    <a:solidFill>
                      <a:schemeClr val="tx1"/>
                    </a:solidFill>
                    <a:latin typeface="Times New Roman" pitchFamily="18" charset="0"/>
                  </a:rPr>
                  <a:t>đọ</a:t>
                </a:r>
                <a:r>
                  <a:rPr lang="en-US" altLang="en-US" sz="4000" dirty="0">
                    <a:solidFill>
                      <a:schemeClr val="tx1"/>
                    </a:solidFill>
                    <a:latin typeface="Times New Roman" pitchFamily="18" charset="0"/>
                  </a:rPr>
                  <a:t>c số </a:t>
                </a:r>
                <a:r>
                  <a:rPr lang="vi-VN" altLang="en-US" sz="4000" dirty="0">
                    <a:solidFill>
                      <a:schemeClr val="tx1"/>
                    </a:solidFill>
                    <a:latin typeface="Times New Roman" pitchFamily="18" charset="0"/>
                  </a:rPr>
                  <a:t>đó</a:t>
                </a:r>
                <a:r>
                  <a:rPr lang="en-US" altLang="en-US" sz="4000" dirty="0">
                    <a:solidFill>
                      <a:schemeClr val="tx1"/>
                    </a:solidFill>
                    <a:latin typeface="Times New Roman" pitchFamily="18" charset="0"/>
                  </a:rPr>
                  <a:t>:</a:t>
                </a:r>
              </a:p>
              <a:p>
                <a:pPr>
                  <a:spcBef>
                    <a:spcPct val="50000"/>
                  </a:spcBef>
                </a:pPr>
                <a:r>
                  <a:rPr lang="en-US" altLang="en-US" sz="3600" dirty="0">
                    <a:solidFill>
                      <a:schemeClr val="tx1"/>
                    </a:solidFill>
                    <a:latin typeface="Times New Roman" pitchFamily="18" charset="0"/>
                  </a:rPr>
                  <a:t>5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4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9</m:t>
                        </m:r>
                      </m:num>
                      <m:den>
                        <m:r>
                          <a:rPr lang="en-US" altLang="en-US" sz="4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altLang="en-US" sz="40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;       </a:t>
                </a:r>
                <a:r>
                  <a:rPr lang="en-US" altLang="en-US" sz="36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82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altLang="en-US" sz="40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45</m:t>
                        </m:r>
                      </m:num>
                      <m:den>
                        <m:r>
                          <a:rPr lang="en-US" altLang="en-US" sz="40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en-US" altLang="en-US" sz="36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;       810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altLang="en-US" sz="40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225</m:t>
                        </m:r>
                      </m:num>
                      <m:den>
                        <m:r>
                          <a:rPr lang="en-US" altLang="en-US" sz="40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1000</m:t>
                        </m:r>
                      </m:den>
                    </m:f>
                  </m:oMath>
                </a14:m>
                <a:endParaRPr lang="en-US" altLang="en-US" sz="3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Text 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9512" y="3795789"/>
                <a:ext cx="8424936" cy="2648161"/>
              </a:xfrm>
              <a:prstGeom prst="rect">
                <a:avLst/>
              </a:prstGeom>
              <a:blipFill>
                <a:blip r:embed="rId6"/>
                <a:stretch>
                  <a:fillRect l="-2533" t="-4147" r="-2460" b="-391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3997978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90"/>
          <p:cNvSpPr txBox="1">
            <a:spLocks noChangeArrowheads="1"/>
          </p:cNvSpPr>
          <p:nvPr/>
        </p:nvSpPr>
        <p:spPr bwMode="auto">
          <a:xfrm>
            <a:off x="107504" y="116632"/>
            <a:ext cx="842493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700">
                <a:solidFill>
                  <a:schemeClr val="tx1"/>
                </a:solidFill>
                <a:latin typeface="Arial" charset="0"/>
              </a:defRPr>
            </a:lvl2pPr>
            <a:lvl3pPr>
              <a:defRPr sz="23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 u="sng" dirty="0">
                <a:solidFill>
                  <a:srgbClr val="FF0000"/>
                </a:solidFill>
                <a:latin typeface="Times New Roman" pitchFamily="18" charset="0"/>
              </a:rPr>
              <a:t>Bài 1:</a:t>
            </a:r>
            <a:r>
              <a:rPr lang="en-US" altLang="en-US" sz="4000" dirty="0">
                <a:latin typeface="Times New Roman" pitchFamily="18" charset="0"/>
              </a:rPr>
              <a:t> Đọc mỗi số thập phân sau:</a:t>
            </a:r>
          </a:p>
        </p:txBody>
      </p:sp>
      <p:sp>
        <p:nvSpPr>
          <p:cNvPr id="4" name="Text Box 90"/>
          <p:cNvSpPr txBox="1">
            <a:spLocks noChangeArrowheads="1"/>
          </p:cNvSpPr>
          <p:nvPr/>
        </p:nvSpPr>
        <p:spPr bwMode="auto">
          <a:xfrm>
            <a:off x="227259" y="980728"/>
            <a:ext cx="8424936" cy="707886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700">
                <a:solidFill>
                  <a:schemeClr val="tx1"/>
                </a:solidFill>
                <a:latin typeface="Arial" charset="0"/>
              </a:defRPr>
            </a:lvl2pPr>
            <a:lvl3pPr>
              <a:defRPr sz="23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 dirty="0">
                <a:latin typeface="Times New Roman" pitchFamily="18" charset="0"/>
              </a:rPr>
              <a:t>9,4: chín phẩy bốn.</a:t>
            </a:r>
          </a:p>
        </p:txBody>
      </p:sp>
      <p:sp>
        <p:nvSpPr>
          <p:cNvPr id="5" name="Text Box 90"/>
          <p:cNvSpPr txBox="1">
            <a:spLocks noChangeArrowheads="1"/>
          </p:cNvSpPr>
          <p:nvPr/>
        </p:nvSpPr>
        <p:spPr bwMode="auto">
          <a:xfrm>
            <a:off x="233620" y="1988840"/>
            <a:ext cx="8424936" cy="707886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700">
                <a:solidFill>
                  <a:schemeClr val="tx1"/>
                </a:solidFill>
                <a:latin typeface="Arial" charset="0"/>
              </a:defRPr>
            </a:lvl2pPr>
            <a:lvl3pPr>
              <a:defRPr sz="23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 dirty="0">
                <a:latin typeface="Times New Roman" pitchFamily="18" charset="0"/>
              </a:rPr>
              <a:t>7,98: bảy phẩy chín m</a:t>
            </a:r>
            <a:r>
              <a:rPr lang="vi-VN" altLang="en-US" sz="4000" dirty="0">
                <a:latin typeface="Times New Roman" pitchFamily="18" charset="0"/>
              </a:rPr>
              <a:t>ươi</a:t>
            </a:r>
            <a:r>
              <a:rPr lang="en-US" altLang="en-US" sz="4000" dirty="0">
                <a:latin typeface="Times New Roman" pitchFamily="18" charset="0"/>
              </a:rPr>
              <a:t> tám.</a:t>
            </a:r>
          </a:p>
        </p:txBody>
      </p:sp>
      <p:sp>
        <p:nvSpPr>
          <p:cNvPr id="6" name="Text Box 90"/>
          <p:cNvSpPr txBox="1">
            <a:spLocks noChangeArrowheads="1"/>
          </p:cNvSpPr>
          <p:nvPr/>
        </p:nvSpPr>
        <p:spPr bwMode="auto">
          <a:xfrm>
            <a:off x="204486" y="2852936"/>
            <a:ext cx="8424936" cy="1323439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700">
                <a:solidFill>
                  <a:schemeClr val="tx1"/>
                </a:solidFill>
                <a:latin typeface="Arial" charset="0"/>
              </a:defRPr>
            </a:lvl2pPr>
            <a:lvl3pPr>
              <a:defRPr sz="23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 dirty="0">
                <a:latin typeface="Times New Roman" pitchFamily="18" charset="0"/>
              </a:rPr>
              <a:t>25,477: hai m</a:t>
            </a:r>
            <a:r>
              <a:rPr lang="vi-VN" altLang="en-US" sz="4000" dirty="0">
                <a:latin typeface="Times New Roman" pitchFamily="18" charset="0"/>
              </a:rPr>
              <a:t>ươi</a:t>
            </a:r>
            <a:r>
              <a:rPr lang="en-US" altLang="en-US" sz="4000" dirty="0">
                <a:latin typeface="Times New Roman" pitchFamily="18" charset="0"/>
              </a:rPr>
              <a:t> l</a:t>
            </a:r>
            <a:r>
              <a:rPr lang="vi-VN" altLang="en-US" sz="4000" dirty="0">
                <a:latin typeface="Times New Roman" pitchFamily="18" charset="0"/>
              </a:rPr>
              <a:t>ă</a:t>
            </a:r>
            <a:r>
              <a:rPr lang="en-US" altLang="en-US" sz="4000" dirty="0">
                <a:latin typeface="Times New Roman" pitchFamily="18" charset="0"/>
              </a:rPr>
              <a:t>m phẩy bốn </a:t>
            </a:r>
            <a:r>
              <a:rPr lang="en-US" altLang="en-US" sz="4000" dirty="0" err="1">
                <a:latin typeface="Times New Roman" pitchFamily="18" charset="0"/>
              </a:rPr>
              <a:t>tr</a:t>
            </a:r>
            <a:r>
              <a:rPr lang="vi-VN" altLang="en-US" sz="4000" dirty="0">
                <a:latin typeface="Times New Roman" pitchFamily="18" charset="0"/>
              </a:rPr>
              <a:t>ă</a:t>
            </a:r>
            <a:r>
              <a:rPr lang="en-US" altLang="en-US" sz="4000" dirty="0">
                <a:latin typeface="Times New Roman" pitchFamily="18" charset="0"/>
              </a:rPr>
              <a:t>m bảy m</a:t>
            </a:r>
            <a:r>
              <a:rPr lang="vi-VN" altLang="en-US" sz="4000" dirty="0">
                <a:latin typeface="Times New Roman" pitchFamily="18" charset="0"/>
              </a:rPr>
              <a:t>ươi</a:t>
            </a:r>
            <a:r>
              <a:rPr lang="en-US" altLang="en-US" sz="4000" dirty="0">
                <a:latin typeface="Times New Roman" pitchFamily="18" charset="0"/>
              </a:rPr>
              <a:t> bảy.</a:t>
            </a:r>
          </a:p>
        </p:txBody>
      </p:sp>
      <p:sp>
        <p:nvSpPr>
          <p:cNvPr id="7" name="Text Box 90"/>
          <p:cNvSpPr txBox="1">
            <a:spLocks noChangeArrowheads="1"/>
          </p:cNvSpPr>
          <p:nvPr/>
        </p:nvSpPr>
        <p:spPr bwMode="auto">
          <a:xfrm>
            <a:off x="204486" y="4437112"/>
            <a:ext cx="8424936" cy="1323439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700">
                <a:solidFill>
                  <a:schemeClr val="tx1"/>
                </a:solidFill>
                <a:latin typeface="Arial" charset="0"/>
              </a:defRPr>
            </a:lvl2pPr>
            <a:lvl3pPr>
              <a:defRPr sz="23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 dirty="0">
                <a:latin typeface="Times New Roman" pitchFamily="18" charset="0"/>
              </a:rPr>
              <a:t>206,075: hai </a:t>
            </a:r>
            <a:r>
              <a:rPr lang="en-US" altLang="en-US" sz="4000" dirty="0" err="1">
                <a:latin typeface="Times New Roman" pitchFamily="18" charset="0"/>
              </a:rPr>
              <a:t>tr</a:t>
            </a:r>
            <a:r>
              <a:rPr lang="vi-VN" altLang="en-US" sz="4000" dirty="0">
                <a:latin typeface="Times New Roman" pitchFamily="18" charset="0"/>
              </a:rPr>
              <a:t>ă</a:t>
            </a:r>
            <a:r>
              <a:rPr lang="en-US" altLang="en-US" sz="4000" dirty="0">
                <a:latin typeface="Times New Roman" pitchFamily="18" charset="0"/>
              </a:rPr>
              <a:t>m linh sáu phẩy không </a:t>
            </a:r>
            <a:r>
              <a:rPr lang="en-US" altLang="en-US" sz="4000" dirty="0" err="1">
                <a:latin typeface="Times New Roman" pitchFamily="18" charset="0"/>
              </a:rPr>
              <a:t>tr</a:t>
            </a:r>
            <a:r>
              <a:rPr lang="vi-VN" altLang="en-US" sz="4000" dirty="0">
                <a:latin typeface="Times New Roman" pitchFamily="18" charset="0"/>
              </a:rPr>
              <a:t>ă</a:t>
            </a:r>
            <a:r>
              <a:rPr lang="en-US" altLang="en-US" sz="4000" dirty="0">
                <a:latin typeface="Times New Roman" pitchFamily="18" charset="0"/>
              </a:rPr>
              <a:t>m bảy m</a:t>
            </a:r>
            <a:r>
              <a:rPr lang="vi-VN" altLang="en-US" sz="4000" dirty="0">
                <a:latin typeface="Times New Roman" pitchFamily="18" charset="0"/>
              </a:rPr>
              <a:t>ươi</a:t>
            </a:r>
            <a:r>
              <a:rPr lang="en-US" altLang="en-US" sz="4000" dirty="0">
                <a:latin typeface="Times New Roman" pitchFamily="18" charset="0"/>
              </a:rPr>
              <a:t> l</a:t>
            </a:r>
            <a:r>
              <a:rPr lang="vi-VN" altLang="en-US" sz="4000" dirty="0">
                <a:latin typeface="Times New Roman" pitchFamily="18" charset="0"/>
              </a:rPr>
              <a:t>ă</a:t>
            </a:r>
            <a:r>
              <a:rPr lang="en-US" altLang="en-US" sz="4000" dirty="0">
                <a:latin typeface="Times New Roman" pitchFamily="18" charset="0"/>
              </a:rPr>
              <a:t>m.</a:t>
            </a:r>
          </a:p>
        </p:txBody>
      </p:sp>
      <p:sp>
        <p:nvSpPr>
          <p:cNvPr id="8" name="Text Box 90"/>
          <p:cNvSpPr txBox="1">
            <a:spLocks noChangeArrowheads="1"/>
          </p:cNvSpPr>
          <p:nvPr/>
        </p:nvSpPr>
        <p:spPr bwMode="auto">
          <a:xfrm>
            <a:off x="183495" y="5892150"/>
            <a:ext cx="8424936" cy="707886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700">
                <a:solidFill>
                  <a:schemeClr val="tx1"/>
                </a:solidFill>
                <a:latin typeface="Arial" charset="0"/>
              </a:defRPr>
            </a:lvl2pPr>
            <a:lvl3pPr>
              <a:defRPr sz="23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 dirty="0">
                <a:latin typeface="Times New Roman" pitchFamily="18" charset="0"/>
              </a:rPr>
              <a:t>0,307: không phẩy ba </a:t>
            </a:r>
            <a:r>
              <a:rPr lang="en-US" altLang="en-US" sz="4000" dirty="0" err="1">
                <a:latin typeface="Times New Roman" pitchFamily="18" charset="0"/>
              </a:rPr>
              <a:t>tr</a:t>
            </a:r>
            <a:r>
              <a:rPr lang="vi-VN" altLang="en-US" sz="4000" dirty="0">
                <a:latin typeface="Times New Roman" pitchFamily="18" charset="0"/>
              </a:rPr>
              <a:t>ă</a:t>
            </a:r>
            <a:r>
              <a:rPr lang="en-US" altLang="en-US" sz="4000" dirty="0">
                <a:latin typeface="Times New Roman" pitchFamily="18" charset="0"/>
              </a:rPr>
              <a:t>m linh bảy.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4446088" y="2636912"/>
            <a:ext cx="106201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965915" y="5098831"/>
            <a:ext cx="90207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470183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90"/>
          <p:cNvSpPr txBox="1">
            <a:spLocks noChangeArrowheads="1"/>
          </p:cNvSpPr>
          <p:nvPr/>
        </p:nvSpPr>
        <p:spPr bwMode="auto">
          <a:xfrm>
            <a:off x="0" y="27353"/>
            <a:ext cx="91440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700">
                <a:solidFill>
                  <a:schemeClr val="tx1"/>
                </a:solidFill>
                <a:latin typeface="Arial" charset="0"/>
              </a:defRPr>
            </a:lvl2pPr>
            <a:lvl3pPr>
              <a:defRPr sz="23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 u="sng" dirty="0">
                <a:solidFill>
                  <a:srgbClr val="FF0000"/>
                </a:solidFill>
                <a:latin typeface="Times New Roman" pitchFamily="18" charset="0"/>
              </a:rPr>
              <a:t>Bài 2:</a:t>
            </a:r>
            <a:r>
              <a:rPr lang="en-US" altLang="en-US" sz="4000" dirty="0">
                <a:solidFill>
                  <a:schemeClr val="tx1"/>
                </a:solidFill>
                <a:latin typeface="Times New Roman" pitchFamily="18" charset="0"/>
              </a:rPr>
              <a:t> Viết các hỗn số sau thành số thập phân rồi </a:t>
            </a:r>
            <a:r>
              <a:rPr lang="vi-VN" altLang="en-US" sz="4000" dirty="0">
                <a:solidFill>
                  <a:schemeClr val="tx1"/>
                </a:solidFill>
                <a:latin typeface="Times New Roman" pitchFamily="18" charset="0"/>
              </a:rPr>
              <a:t>đọ</a:t>
            </a:r>
            <a:r>
              <a:rPr lang="en-US" altLang="en-US" sz="4000" dirty="0">
                <a:solidFill>
                  <a:schemeClr val="tx1"/>
                </a:solidFill>
                <a:latin typeface="Times New Roman" pitchFamily="18" charset="0"/>
              </a:rPr>
              <a:t>c số </a:t>
            </a:r>
            <a:r>
              <a:rPr lang="vi-VN" altLang="en-US" sz="4000" dirty="0">
                <a:solidFill>
                  <a:schemeClr val="tx1"/>
                </a:solidFill>
                <a:latin typeface="Times New Roman" pitchFamily="18" charset="0"/>
              </a:rPr>
              <a:t>đó:</a:t>
            </a:r>
            <a:endParaRPr lang="en-US" altLang="en-US" sz="4000" dirty="0">
              <a:solidFill>
                <a:schemeClr val="tx1"/>
              </a:solidFill>
              <a:latin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51520" y="1268760"/>
                <a:ext cx="8818440" cy="159704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vi-VN" sz="4000" dirty="0">
                    <a:latin typeface="+mj-lt"/>
                  </a:rPr>
                  <a:t>5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4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000" b="0" i="1" smtClean="0">
                            <a:latin typeface="Cambria Math"/>
                          </a:rPr>
                          <m:t>9</m:t>
                        </m:r>
                      </m:num>
                      <m:den>
                        <m:r>
                          <a:rPr lang="vi-VN" sz="4000" b="0" i="1" smtClean="0">
                            <a:latin typeface="Cambria Math"/>
                          </a:rPr>
                          <m:t>10</m:t>
                        </m:r>
                      </m:den>
                    </m:f>
                  </m:oMath>
                </a14:m>
                <a:r>
                  <a:rPr lang="vi-VN" sz="4000" dirty="0">
                    <a:latin typeface="+mj-lt"/>
                  </a:rPr>
                  <a:t> = 5,9</a:t>
                </a:r>
              </a:p>
              <a:p>
                <a:r>
                  <a:rPr lang="vi-VN" sz="4000" dirty="0">
                    <a:latin typeface="+mj-lt"/>
                  </a:rPr>
                  <a:t>Đọc là: năm phẩy chín.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268760"/>
                <a:ext cx="8818440" cy="159704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51520" y="2924944"/>
                <a:ext cx="8818440" cy="1590115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vi-VN" sz="4000" dirty="0">
                    <a:latin typeface="+mj-lt"/>
                  </a:rPr>
                  <a:t>82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4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000" b="0" i="1" smtClean="0">
                            <a:latin typeface="Cambria Math"/>
                          </a:rPr>
                          <m:t>45</m:t>
                        </m:r>
                      </m:num>
                      <m:den>
                        <m:r>
                          <a:rPr lang="vi-VN" sz="4000" b="0" i="1" smtClean="0">
                            <a:latin typeface="Cambria Math"/>
                          </a:rPr>
                          <m:t>100</m:t>
                        </m:r>
                      </m:den>
                    </m:f>
                  </m:oMath>
                </a14:m>
                <a:r>
                  <a:rPr lang="vi-VN" sz="4000" dirty="0">
                    <a:latin typeface="+mj-lt"/>
                  </a:rPr>
                  <a:t> = 82,45</a:t>
                </a:r>
              </a:p>
              <a:p>
                <a:r>
                  <a:rPr lang="vi-VN" sz="4000" dirty="0">
                    <a:latin typeface="+mj-lt"/>
                  </a:rPr>
                  <a:t>Đọc là: tám mươi hai phẩy bốn mươi lăm.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2924944"/>
                <a:ext cx="8818440" cy="159011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14500" y="4581128"/>
                <a:ext cx="8892480" cy="2195426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vi-VN" sz="4000" dirty="0">
                    <a:latin typeface="+mj-lt"/>
                  </a:rPr>
                  <a:t>810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4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000" b="0" i="1" smtClean="0">
                            <a:latin typeface="Cambria Math"/>
                          </a:rPr>
                          <m:t>225</m:t>
                        </m:r>
                      </m:num>
                      <m:den>
                        <m:r>
                          <a:rPr lang="vi-VN" sz="4000" b="0" i="1" smtClean="0">
                            <a:latin typeface="Cambria Math"/>
                          </a:rPr>
                          <m:t>1000</m:t>
                        </m:r>
                      </m:den>
                    </m:f>
                  </m:oMath>
                </a14:m>
                <a:r>
                  <a:rPr lang="vi-VN" sz="4000" dirty="0">
                    <a:latin typeface="+mj-lt"/>
                  </a:rPr>
                  <a:t> = 810,225</a:t>
                </a:r>
              </a:p>
              <a:p>
                <a:r>
                  <a:rPr lang="vi-VN" sz="4000" dirty="0">
                    <a:latin typeface="+mj-lt"/>
                  </a:rPr>
                  <a:t>Đọc là: tám trăm mười phẩy hai trăm hai mươi lăm.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500" y="4581128"/>
                <a:ext cx="8892480" cy="2195426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7172879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Isosceles Triangle 48"/>
          <p:cNvSpPr/>
          <p:nvPr/>
        </p:nvSpPr>
        <p:spPr>
          <a:xfrm>
            <a:off x="2797394" y="4601770"/>
            <a:ext cx="2925489" cy="1387823"/>
          </a:xfrm>
          <a:prstGeom prst="triangl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9" name="TextBox 28"/>
          <p:cNvSpPr txBox="1"/>
          <p:nvPr/>
        </p:nvSpPr>
        <p:spPr>
          <a:xfrm>
            <a:off x="1365356" y="1252619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chemeClr val="bg1">
                    <a:lumMod val="50000"/>
                  </a:schemeClr>
                </a:solidFill>
              </a:rPr>
              <a:t>1</a:t>
            </a:r>
          </a:p>
        </p:txBody>
      </p:sp>
      <p:sp>
        <p:nvSpPr>
          <p:cNvPr id="48" name="Isosceles Triangle 47"/>
          <p:cNvSpPr/>
          <p:nvPr/>
        </p:nvSpPr>
        <p:spPr>
          <a:xfrm>
            <a:off x="2026" y="4097064"/>
            <a:ext cx="4012911" cy="1903686"/>
          </a:xfrm>
          <a:prstGeom prst="triangl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1" name="5-Point Star 50">
            <a:hlinkClick r:id="rId5" action="ppaction://hlinksldjump"/>
          </p:cNvPr>
          <p:cNvSpPr/>
          <p:nvPr/>
        </p:nvSpPr>
        <p:spPr>
          <a:xfrm>
            <a:off x="1282918" y="1578327"/>
            <a:ext cx="459668" cy="459668"/>
          </a:xfrm>
          <a:prstGeom prst="star5">
            <a:avLst>
              <a:gd name="adj" fmla="val 32376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2" name="TextBox 51"/>
          <p:cNvSpPr txBox="1"/>
          <p:nvPr/>
        </p:nvSpPr>
        <p:spPr>
          <a:xfrm>
            <a:off x="2649997" y="1896975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chemeClr val="bg1">
                    <a:lumMod val="50000"/>
                  </a:schemeClr>
                </a:solidFill>
              </a:rPr>
              <a:t>2</a:t>
            </a:r>
          </a:p>
        </p:txBody>
      </p:sp>
      <p:sp>
        <p:nvSpPr>
          <p:cNvPr id="53" name="5-Point Star 52">
            <a:hlinkClick r:id="rId6" action="ppaction://hlinksldjump"/>
          </p:cNvPr>
          <p:cNvSpPr/>
          <p:nvPr/>
        </p:nvSpPr>
        <p:spPr>
          <a:xfrm>
            <a:off x="2475216" y="2222682"/>
            <a:ext cx="644356" cy="644356"/>
          </a:xfrm>
          <a:prstGeom prst="star5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4" name="TextBox 53"/>
          <p:cNvSpPr txBox="1"/>
          <p:nvPr/>
        </p:nvSpPr>
        <p:spPr>
          <a:xfrm>
            <a:off x="6783673" y="212132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chemeClr val="bg1">
                    <a:lumMod val="50000"/>
                  </a:schemeClr>
                </a:solidFill>
              </a:rPr>
              <a:t>5</a:t>
            </a:r>
          </a:p>
        </p:txBody>
      </p:sp>
      <p:sp>
        <p:nvSpPr>
          <p:cNvPr id="55" name="5-Point Star 54">
            <a:hlinkClick r:id="rId7" action="ppaction://hlinksldjump"/>
          </p:cNvPr>
          <p:cNvSpPr/>
          <p:nvPr/>
        </p:nvSpPr>
        <p:spPr>
          <a:xfrm>
            <a:off x="6608891" y="2447028"/>
            <a:ext cx="644356" cy="644356"/>
          </a:xfrm>
          <a:prstGeom prst="star5">
            <a:avLst>
              <a:gd name="adj" fmla="val 2407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6" name="TextBox 55"/>
          <p:cNvSpPr txBox="1"/>
          <p:nvPr/>
        </p:nvSpPr>
        <p:spPr>
          <a:xfrm>
            <a:off x="8160478" y="987375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chemeClr val="bg1">
                    <a:lumMod val="50000"/>
                  </a:schemeClr>
                </a:solidFill>
              </a:rPr>
              <a:t>6</a:t>
            </a:r>
          </a:p>
        </p:txBody>
      </p:sp>
      <p:sp>
        <p:nvSpPr>
          <p:cNvPr id="57" name="5-Point Star 56">
            <a:hlinkClick r:id="rId8" action="ppaction://hlinksldjump"/>
          </p:cNvPr>
          <p:cNvSpPr/>
          <p:nvPr/>
        </p:nvSpPr>
        <p:spPr>
          <a:xfrm>
            <a:off x="7985697" y="1313083"/>
            <a:ext cx="644356" cy="644356"/>
          </a:xfrm>
          <a:prstGeom prst="star5">
            <a:avLst>
              <a:gd name="adj" fmla="val 22418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8" name="TextBox 57"/>
          <p:cNvSpPr txBox="1"/>
          <p:nvPr/>
        </p:nvSpPr>
        <p:spPr>
          <a:xfrm>
            <a:off x="5316529" y="2955128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chemeClr val="bg1">
                    <a:lumMod val="50000"/>
                  </a:schemeClr>
                </a:solidFill>
              </a:rPr>
              <a:t>4</a:t>
            </a:r>
          </a:p>
        </p:txBody>
      </p:sp>
      <p:sp>
        <p:nvSpPr>
          <p:cNvPr id="59" name="5-Point Star 58">
            <a:hlinkClick r:id="rId9" action="ppaction://hlinksldjump"/>
          </p:cNvPr>
          <p:cNvSpPr/>
          <p:nvPr/>
        </p:nvSpPr>
        <p:spPr>
          <a:xfrm>
            <a:off x="5229139" y="3280836"/>
            <a:ext cx="469574" cy="469574"/>
          </a:xfrm>
          <a:prstGeom prst="star5">
            <a:avLst>
              <a:gd name="adj" fmla="val 28208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2" name="TextBox 61"/>
          <p:cNvSpPr txBox="1"/>
          <p:nvPr/>
        </p:nvSpPr>
        <p:spPr>
          <a:xfrm>
            <a:off x="3811474" y="254486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chemeClr val="bg1">
                    <a:lumMod val="50000"/>
                  </a:schemeClr>
                </a:solidFill>
              </a:rPr>
              <a:t>3</a:t>
            </a:r>
          </a:p>
        </p:txBody>
      </p:sp>
      <p:sp>
        <p:nvSpPr>
          <p:cNvPr id="63" name="5-Point Star 62">
            <a:hlinkClick r:id="rId10" action="ppaction://hlinksldjump"/>
          </p:cNvPr>
          <p:cNvSpPr/>
          <p:nvPr/>
        </p:nvSpPr>
        <p:spPr>
          <a:xfrm>
            <a:off x="3797782" y="2870569"/>
            <a:ext cx="322178" cy="322178"/>
          </a:xfrm>
          <a:prstGeom prst="star5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0" name="Pentagon 69">
            <a:hlinkClick r:id="rId11" action="ppaction://hlinksldjump"/>
          </p:cNvPr>
          <p:cNvSpPr/>
          <p:nvPr/>
        </p:nvSpPr>
        <p:spPr>
          <a:xfrm flipH="1">
            <a:off x="12108" y="5510997"/>
            <a:ext cx="1405619" cy="489753"/>
          </a:xfrm>
          <a:prstGeom prst="homePlat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 dirty="0">
              <a:solidFill>
                <a:schemeClr val="tx1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831848" y="4493270"/>
            <a:ext cx="3066160" cy="108491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HÁI SAO</a:t>
            </a:r>
          </a:p>
        </p:txBody>
      </p:sp>
      <p:pic>
        <p:nvPicPr>
          <p:cNvPr id="73" name="Picture 7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105" y="3168687"/>
            <a:ext cx="112481" cy="99502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2847" y="1859268"/>
            <a:ext cx="185738" cy="164306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7875" y="2256886"/>
            <a:ext cx="154856" cy="136988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1361" y="2274135"/>
            <a:ext cx="130709" cy="11562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7EF3CEC5-B507-47F9-A3DA-263D72E4B97F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3400" y="1148777"/>
            <a:ext cx="185738" cy="164306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8EF6C71B-5256-4EEB-A0C5-EBFF3D6F650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3941" y="4493271"/>
            <a:ext cx="185738" cy="164306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49355E99-D8E3-4CB0-8E16-01906256E7D4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158" y="3932758"/>
            <a:ext cx="185738" cy="164306"/>
          </a:xfrm>
          <a:prstGeom prst="rect">
            <a:avLst/>
          </a:prstGeom>
        </p:spPr>
      </p:pic>
      <p:pic>
        <p:nvPicPr>
          <p:cNvPr id="2" name="LittleGirlBeatInstrumental-V.A-2918581">
            <a:hlinkClick r:id="" action="ppaction://media"/>
            <a:extLst>
              <a:ext uri="{FF2B5EF4-FFF2-40B4-BE49-F238E27FC236}">
                <a16:creationId xmlns:a16="http://schemas.microsoft.com/office/drawing/2014/main" id="{F20F6DC0-17CF-4632-A93A-C5C0D752D3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3898376" y="5230956"/>
            <a:ext cx="365522" cy="347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09027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3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3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12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1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6782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1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1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audio>
              <p:cMediaNode vol="47561">
                <p:cTn id="9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9" grpId="0"/>
      <p:bldP spid="51" grpId="0" animBg="1"/>
      <p:bldP spid="51" grpId="1" animBg="1"/>
      <p:bldP spid="52" grpId="0"/>
      <p:bldP spid="53" grpId="0" animBg="1"/>
      <p:bldP spid="53" grpId="1" animBg="1"/>
      <p:bldP spid="54" grpId="0"/>
      <p:bldP spid="55" grpId="0" animBg="1"/>
      <p:bldP spid="55" grpId="1" animBg="1"/>
      <p:bldP spid="56" grpId="0"/>
      <p:bldP spid="57" grpId="0" animBg="1"/>
      <p:bldP spid="57" grpId="1" animBg="1"/>
      <p:bldP spid="58" grpId="0"/>
      <p:bldP spid="59" grpId="0" animBg="1"/>
      <p:bldP spid="59" grpId="1" animBg="1"/>
      <p:bldP spid="62" grpId="0"/>
      <p:bldP spid="63" grpId="0" animBg="1"/>
      <p:bldP spid="63" grpId="1" animBg="1"/>
      <p:bldP spid="7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0" y="1702833"/>
            <a:ext cx="5715000" cy="4286250"/>
          </a:xfrm>
          <a:prstGeom prst="rect">
            <a:avLst/>
          </a:prstGeom>
        </p:spPr>
      </p:pic>
      <p:sp>
        <p:nvSpPr>
          <p:cNvPr id="9" name="Pentagon 8">
            <a:hlinkClick r:id="rId4" action="ppaction://hlinksldjump"/>
          </p:cNvPr>
          <p:cNvSpPr/>
          <p:nvPr/>
        </p:nvSpPr>
        <p:spPr>
          <a:xfrm flipH="1">
            <a:off x="1" y="5499330"/>
            <a:ext cx="1405619" cy="489753"/>
          </a:xfrm>
          <a:prstGeom prst="homePlat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 dirty="0">
              <a:solidFill>
                <a:schemeClr val="tx1"/>
              </a:solidFill>
            </a:endParaRPr>
          </a:p>
        </p:txBody>
      </p:sp>
      <p:sp>
        <p:nvSpPr>
          <p:cNvPr id="12" name="Snip Diagonal Corner Rectangle 11"/>
          <p:cNvSpPr/>
          <p:nvPr/>
        </p:nvSpPr>
        <p:spPr>
          <a:xfrm>
            <a:off x="1259632" y="920844"/>
            <a:ext cx="7031864" cy="1406363"/>
          </a:xfrm>
          <a:prstGeom prst="snip2DiagRect">
            <a:avLst>
              <a:gd name="adj1" fmla="val 0"/>
              <a:gd name="adj2" fmla="val 24222"/>
            </a:avLst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BFA56C3-E03C-4827-856B-7B6911082A03}"/>
              </a:ext>
            </a:extLst>
          </p:cNvPr>
          <p:cNvSpPr txBox="1"/>
          <p:nvPr/>
        </p:nvSpPr>
        <p:spPr>
          <a:xfrm>
            <a:off x="4067944" y="2342275"/>
            <a:ext cx="105811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,5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Object 25">
                <a:extLst>
                  <a:ext uri="{FF2B5EF4-FFF2-40B4-BE49-F238E27FC236}">
                    <a16:creationId xmlns:a16="http://schemas.microsoft.com/office/drawing/2014/main" id="{372622E3-6B78-44FE-A2B9-2092EFDE1074}"/>
                  </a:ext>
                </a:extLst>
              </p:cNvPr>
              <p:cNvSpPr txBox="1"/>
              <p:nvPr/>
            </p:nvSpPr>
            <p:spPr bwMode="auto">
              <a:xfrm>
                <a:off x="4172338" y="1075642"/>
                <a:ext cx="982796" cy="703334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32500" lnSpcReduction="20000"/>
              </a:bodyPr>
              <a:lstStyle/>
              <a:p>
                <a14:m>
                  <m:oMath xmlns:m="http://schemas.openxmlformats.org/officeDocument/2006/math">
                    <m:r>
                      <a:rPr lang="en-US" sz="98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f>
                      <m:fPr>
                        <m:ctrlPr>
                          <a:rPr lang="en-US" sz="9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98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9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sz="27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2700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Object 25">
                <a:extLst>
                  <a:ext uri="{FF2B5EF4-FFF2-40B4-BE49-F238E27FC236}">
                    <a16:creationId xmlns:a16="http://schemas.microsoft.com/office/drawing/2014/main" id="{372622E3-6B78-44FE-A2B9-2092EFDE10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72338" y="1075642"/>
                <a:ext cx="982796" cy="703334"/>
              </a:xfrm>
              <a:prstGeom prst="rect">
                <a:avLst/>
              </a:prstGeom>
              <a:blipFill>
                <a:blip r:embed="rId6"/>
                <a:stretch>
                  <a:fillRect t="-862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Object 26">
                <a:extLst>
                  <a:ext uri="{FF2B5EF4-FFF2-40B4-BE49-F238E27FC236}">
                    <a16:creationId xmlns:a16="http://schemas.microsoft.com/office/drawing/2014/main" id="{7DAACCE7-1904-4ACA-9D25-BC72C510B08D}"/>
                  </a:ext>
                </a:extLst>
              </p:cNvPr>
              <p:cNvSpPr txBox="1"/>
              <p:nvPr/>
            </p:nvSpPr>
            <p:spPr bwMode="auto">
              <a:xfrm>
                <a:off x="4949485" y="1179696"/>
                <a:ext cx="1468041" cy="36552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  . .</m:t>
                      </m:r>
                      <m:r>
                        <a:rPr lang="en-US" sz="2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 . . </m:t>
                      </m:r>
                    </m:oMath>
                  </m:oMathPara>
                </a14:m>
                <a:endPara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Object 26">
                <a:extLst>
                  <a:ext uri="{FF2B5EF4-FFF2-40B4-BE49-F238E27FC236}">
                    <a16:creationId xmlns:a16="http://schemas.microsoft.com/office/drawing/2014/main" id="{7DAACCE7-1904-4ACA-9D25-BC72C510B0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49485" y="1179696"/>
                <a:ext cx="1468041" cy="365522"/>
              </a:xfrm>
              <a:prstGeom prst="rect">
                <a:avLst/>
              </a:prstGeom>
              <a:blipFill>
                <a:blip r:embed="rId7"/>
                <a:stretch>
                  <a:fillRect b="-11864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>
            <a:extLst>
              <a:ext uri="{FF2B5EF4-FFF2-40B4-BE49-F238E27FC236}">
                <a16:creationId xmlns:a16="http://schemas.microsoft.com/office/drawing/2014/main" id="{20625185-4396-4414-9BC0-9F3FD412509C}"/>
              </a:ext>
            </a:extLst>
          </p:cNvPr>
          <p:cNvSpPr/>
          <p:nvPr/>
        </p:nvSpPr>
        <p:spPr>
          <a:xfrm>
            <a:off x="2916333" y="4998490"/>
            <a:ext cx="3494804" cy="108491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6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Chính</a:t>
            </a:r>
            <a:r>
              <a:rPr lang="en-US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6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xác</a:t>
            </a:r>
            <a:endParaRPr lang="en-US" sz="6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7030A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7855656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26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/>
      <p:bldP spid="14" grpId="0"/>
      <p:bldP spid="19" grpId="0"/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0" y="1702833"/>
            <a:ext cx="5715000" cy="4286250"/>
          </a:xfrm>
          <a:prstGeom prst="rect">
            <a:avLst/>
          </a:prstGeom>
        </p:spPr>
      </p:pic>
      <p:sp>
        <p:nvSpPr>
          <p:cNvPr id="9" name="Pentagon 8">
            <a:hlinkClick r:id="rId4" action="ppaction://hlinksldjump"/>
          </p:cNvPr>
          <p:cNvSpPr/>
          <p:nvPr/>
        </p:nvSpPr>
        <p:spPr>
          <a:xfrm flipH="1">
            <a:off x="1" y="5499330"/>
            <a:ext cx="1405619" cy="489753"/>
          </a:xfrm>
          <a:prstGeom prst="homePlat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 dirty="0">
              <a:solidFill>
                <a:schemeClr val="tx1"/>
              </a:solidFill>
            </a:endParaRPr>
          </a:p>
        </p:txBody>
      </p:sp>
      <p:sp>
        <p:nvSpPr>
          <p:cNvPr id="12" name="Snip Diagonal Corner Rectangle 11"/>
          <p:cNvSpPr/>
          <p:nvPr/>
        </p:nvSpPr>
        <p:spPr>
          <a:xfrm>
            <a:off x="1259632" y="920844"/>
            <a:ext cx="7031864" cy="1406363"/>
          </a:xfrm>
          <a:prstGeom prst="snip2DiagRect">
            <a:avLst>
              <a:gd name="adj1" fmla="val 0"/>
              <a:gd name="adj2" fmla="val 24222"/>
            </a:avLst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BFA56C3-E03C-4827-856B-7B6911082A03}"/>
              </a:ext>
            </a:extLst>
          </p:cNvPr>
          <p:cNvSpPr txBox="1"/>
          <p:nvPr/>
        </p:nvSpPr>
        <p:spPr>
          <a:xfrm>
            <a:off x="4067944" y="2342275"/>
            <a:ext cx="15841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11,05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Object 25">
                <a:extLst>
                  <a:ext uri="{FF2B5EF4-FFF2-40B4-BE49-F238E27FC236}">
                    <a16:creationId xmlns:a16="http://schemas.microsoft.com/office/drawing/2014/main" id="{372622E3-6B78-44FE-A2B9-2092EFDE1074}"/>
                  </a:ext>
                </a:extLst>
              </p:cNvPr>
              <p:cNvSpPr txBox="1"/>
              <p:nvPr/>
            </p:nvSpPr>
            <p:spPr bwMode="auto">
              <a:xfrm>
                <a:off x="4172338" y="1075642"/>
                <a:ext cx="982796" cy="703334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25000" lnSpcReduction="20000"/>
              </a:bodyPr>
              <a:lstStyle/>
              <a:p>
                <a:r>
                  <a:rPr lang="en-US" sz="9800" b="1" dirty="0" smtClean="0">
                    <a:solidFill>
                      <a:srgbClr val="000000"/>
                    </a:solidFill>
                  </a:rPr>
                  <a:t>11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9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98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9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  <m:r>
                          <a:rPr lang="en-US" sz="98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den>
                    </m:f>
                  </m:oMath>
                </a14:m>
                <a:r>
                  <a:rPr lang="en-US" sz="27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2700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Object 25">
                <a:extLst>
                  <a:ext uri="{FF2B5EF4-FFF2-40B4-BE49-F238E27FC236}">
                    <a16:creationId xmlns:a16="http://schemas.microsoft.com/office/drawing/2014/main" id="{372622E3-6B78-44FE-A2B9-2092EFDE10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72338" y="1075642"/>
                <a:ext cx="982796" cy="703334"/>
              </a:xfrm>
              <a:prstGeom prst="rect">
                <a:avLst/>
              </a:prstGeom>
              <a:blipFill>
                <a:blip r:embed="rId6"/>
                <a:stretch>
                  <a:fillRect l="-9877" t="-6897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Object 26">
                <a:extLst>
                  <a:ext uri="{FF2B5EF4-FFF2-40B4-BE49-F238E27FC236}">
                    <a16:creationId xmlns:a16="http://schemas.microsoft.com/office/drawing/2014/main" id="{7DAACCE7-1904-4ACA-9D25-BC72C510B08D}"/>
                  </a:ext>
                </a:extLst>
              </p:cNvPr>
              <p:cNvSpPr txBox="1"/>
              <p:nvPr/>
            </p:nvSpPr>
            <p:spPr bwMode="auto">
              <a:xfrm>
                <a:off x="4949485" y="1179696"/>
                <a:ext cx="1468041" cy="36552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  . .</m:t>
                      </m:r>
                      <m:r>
                        <a:rPr lang="en-US" sz="2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 . . </m:t>
                      </m:r>
                    </m:oMath>
                  </m:oMathPara>
                </a14:m>
                <a:endPara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Object 26">
                <a:extLst>
                  <a:ext uri="{FF2B5EF4-FFF2-40B4-BE49-F238E27FC236}">
                    <a16:creationId xmlns:a16="http://schemas.microsoft.com/office/drawing/2014/main" id="{7DAACCE7-1904-4ACA-9D25-BC72C510B0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49485" y="1179696"/>
                <a:ext cx="1468041" cy="365522"/>
              </a:xfrm>
              <a:prstGeom prst="rect">
                <a:avLst/>
              </a:prstGeom>
              <a:blipFill>
                <a:blip r:embed="rId7"/>
                <a:stretch>
                  <a:fillRect b="-11864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>
            <a:extLst>
              <a:ext uri="{FF2B5EF4-FFF2-40B4-BE49-F238E27FC236}">
                <a16:creationId xmlns:a16="http://schemas.microsoft.com/office/drawing/2014/main" id="{20625185-4396-4414-9BC0-9F3FD412509C}"/>
              </a:ext>
            </a:extLst>
          </p:cNvPr>
          <p:cNvSpPr/>
          <p:nvPr/>
        </p:nvSpPr>
        <p:spPr>
          <a:xfrm>
            <a:off x="2916333" y="4998490"/>
            <a:ext cx="3494804" cy="108491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6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Chính</a:t>
            </a:r>
            <a:r>
              <a:rPr lang="en-US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6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xác</a:t>
            </a:r>
            <a:endParaRPr lang="en-US" sz="6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7030A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5257088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26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/>
      <p:bldP spid="14" grpId="0"/>
      <p:bldP spid="19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8651"/>
            <a:ext cx="9144000" cy="536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图片 37896" descr="1-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26" y="1943100"/>
            <a:ext cx="2479675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图片 37893" descr="1-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3" y="3586164"/>
            <a:ext cx="2387600" cy="214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图片 37894" descr="1-2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489" y="831851"/>
            <a:ext cx="7299325" cy="517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图片 37895" descr="1-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4" y="731838"/>
            <a:ext cx="2243137" cy="198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2525713" y="3143251"/>
            <a:ext cx="4457700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5400" b="1">
                <a:solidFill>
                  <a:srgbClr val="FF0066"/>
                </a:solidFill>
              </a:rPr>
              <a:t>KHỞI ĐỘNG</a:t>
            </a:r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4960" y="870979"/>
            <a:ext cx="1907381" cy="19073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93773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0" y="1702833"/>
            <a:ext cx="5715000" cy="4286250"/>
          </a:xfrm>
          <a:prstGeom prst="rect">
            <a:avLst/>
          </a:prstGeom>
        </p:spPr>
      </p:pic>
      <p:sp>
        <p:nvSpPr>
          <p:cNvPr id="9" name="Pentagon 8">
            <a:hlinkClick r:id="rId4" action="ppaction://hlinksldjump"/>
          </p:cNvPr>
          <p:cNvSpPr/>
          <p:nvPr/>
        </p:nvSpPr>
        <p:spPr>
          <a:xfrm flipH="1">
            <a:off x="1" y="5499330"/>
            <a:ext cx="1405619" cy="489753"/>
          </a:xfrm>
          <a:prstGeom prst="homePlat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 dirty="0">
              <a:solidFill>
                <a:schemeClr val="tx1"/>
              </a:solidFill>
            </a:endParaRPr>
          </a:p>
        </p:txBody>
      </p:sp>
      <p:sp>
        <p:nvSpPr>
          <p:cNvPr id="12" name="Snip Diagonal Corner Rectangle 11"/>
          <p:cNvSpPr/>
          <p:nvPr/>
        </p:nvSpPr>
        <p:spPr>
          <a:xfrm>
            <a:off x="1259632" y="920844"/>
            <a:ext cx="7031864" cy="1406363"/>
          </a:xfrm>
          <a:prstGeom prst="snip2DiagRect">
            <a:avLst>
              <a:gd name="adj1" fmla="val 0"/>
              <a:gd name="adj2" fmla="val 24222"/>
            </a:avLst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BFA56C3-E03C-4827-856B-7B6911082A03}"/>
              </a:ext>
            </a:extLst>
          </p:cNvPr>
          <p:cNvSpPr txBox="1"/>
          <p:nvPr/>
        </p:nvSpPr>
        <p:spPr>
          <a:xfrm>
            <a:off x="4067944" y="2342275"/>
            <a:ext cx="105811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32,8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Object 25">
                <a:extLst>
                  <a:ext uri="{FF2B5EF4-FFF2-40B4-BE49-F238E27FC236}">
                    <a16:creationId xmlns:a16="http://schemas.microsoft.com/office/drawing/2014/main" id="{372622E3-6B78-44FE-A2B9-2092EFDE1074}"/>
                  </a:ext>
                </a:extLst>
              </p:cNvPr>
              <p:cNvSpPr txBox="1"/>
              <p:nvPr/>
            </p:nvSpPr>
            <p:spPr bwMode="auto">
              <a:xfrm>
                <a:off x="4172338" y="1075642"/>
                <a:ext cx="982796" cy="703334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32500" lnSpcReduction="20000"/>
              </a:bodyPr>
              <a:lstStyle/>
              <a:p>
                <a14:m>
                  <m:oMath xmlns:m="http://schemas.openxmlformats.org/officeDocument/2006/math">
                    <m:r>
                      <a:rPr lang="en-US" sz="98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𝟑𝟐</m:t>
                    </m:r>
                    <m:f>
                      <m:fPr>
                        <m:ctrlPr>
                          <a:rPr lang="en-US" sz="9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98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num>
                      <m:den>
                        <m:r>
                          <a:rPr lang="en-US" sz="9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sz="27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2700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Object 25">
                <a:extLst>
                  <a:ext uri="{FF2B5EF4-FFF2-40B4-BE49-F238E27FC236}">
                    <a16:creationId xmlns:a16="http://schemas.microsoft.com/office/drawing/2014/main" id="{372622E3-6B78-44FE-A2B9-2092EFDE10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72338" y="1075642"/>
                <a:ext cx="982796" cy="703334"/>
              </a:xfrm>
              <a:prstGeom prst="rect">
                <a:avLst/>
              </a:prstGeom>
              <a:blipFill>
                <a:blip r:embed="rId6"/>
                <a:stretch>
                  <a:fillRect t="-862" r="-1852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Object 26">
                <a:extLst>
                  <a:ext uri="{FF2B5EF4-FFF2-40B4-BE49-F238E27FC236}">
                    <a16:creationId xmlns:a16="http://schemas.microsoft.com/office/drawing/2014/main" id="{7DAACCE7-1904-4ACA-9D25-BC72C510B08D}"/>
                  </a:ext>
                </a:extLst>
              </p:cNvPr>
              <p:cNvSpPr txBox="1"/>
              <p:nvPr/>
            </p:nvSpPr>
            <p:spPr bwMode="auto">
              <a:xfrm>
                <a:off x="4949485" y="1179696"/>
                <a:ext cx="1468041" cy="36552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  . .</m:t>
                      </m:r>
                      <m:r>
                        <a:rPr lang="en-US" sz="2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 . . </m:t>
                      </m:r>
                    </m:oMath>
                  </m:oMathPara>
                </a14:m>
                <a:endPara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Object 26">
                <a:extLst>
                  <a:ext uri="{FF2B5EF4-FFF2-40B4-BE49-F238E27FC236}">
                    <a16:creationId xmlns:a16="http://schemas.microsoft.com/office/drawing/2014/main" id="{7DAACCE7-1904-4ACA-9D25-BC72C510B0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49485" y="1179696"/>
                <a:ext cx="1468041" cy="365522"/>
              </a:xfrm>
              <a:prstGeom prst="rect">
                <a:avLst/>
              </a:prstGeom>
              <a:blipFill>
                <a:blip r:embed="rId7"/>
                <a:stretch>
                  <a:fillRect b="-11864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>
            <a:extLst>
              <a:ext uri="{FF2B5EF4-FFF2-40B4-BE49-F238E27FC236}">
                <a16:creationId xmlns:a16="http://schemas.microsoft.com/office/drawing/2014/main" id="{20625185-4396-4414-9BC0-9F3FD412509C}"/>
              </a:ext>
            </a:extLst>
          </p:cNvPr>
          <p:cNvSpPr/>
          <p:nvPr/>
        </p:nvSpPr>
        <p:spPr>
          <a:xfrm>
            <a:off x="2916333" y="4998490"/>
            <a:ext cx="3494804" cy="108491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6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Chính</a:t>
            </a:r>
            <a:r>
              <a:rPr lang="en-US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6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xác</a:t>
            </a:r>
            <a:endParaRPr lang="en-US" sz="6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7030A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3163918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26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/>
      <p:bldP spid="14" grpId="0"/>
      <p:bldP spid="19" grpId="0"/>
      <p:bldP spid="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0" y="1702833"/>
            <a:ext cx="5715000" cy="4286250"/>
          </a:xfrm>
          <a:prstGeom prst="rect">
            <a:avLst/>
          </a:prstGeom>
        </p:spPr>
      </p:pic>
      <p:sp>
        <p:nvSpPr>
          <p:cNvPr id="9" name="Pentagon 8">
            <a:hlinkClick r:id="rId4" action="ppaction://hlinksldjump"/>
          </p:cNvPr>
          <p:cNvSpPr/>
          <p:nvPr/>
        </p:nvSpPr>
        <p:spPr>
          <a:xfrm flipH="1">
            <a:off x="1" y="5499330"/>
            <a:ext cx="1405619" cy="489753"/>
          </a:xfrm>
          <a:prstGeom prst="homePlat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 dirty="0">
              <a:solidFill>
                <a:schemeClr val="tx1"/>
              </a:solidFill>
            </a:endParaRPr>
          </a:p>
        </p:txBody>
      </p:sp>
      <p:sp>
        <p:nvSpPr>
          <p:cNvPr id="12" name="Snip Diagonal Corner Rectangle 11"/>
          <p:cNvSpPr/>
          <p:nvPr/>
        </p:nvSpPr>
        <p:spPr>
          <a:xfrm>
            <a:off x="1259632" y="920844"/>
            <a:ext cx="7031864" cy="1406363"/>
          </a:xfrm>
          <a:prstGeom prst="snip2DiagRect">
            <a:avLst>
              <a:gd name="adj1" fmla="val 0"/>
              <a:gd name="adj2" fmla="val 24222"/>
            </a:avLst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BFA56C3-E03C-4827-856B-7B6911082A03}"/>
              </a:ext>
            </a:extLst>
          </p:cNvPr>
          <p:cNvSpPr txBox="1"/>
          <p:nvPr/>
        </p:nvSpPr>
        <p:spPr>
          <a:xfrm>
            <a:off x="4067944" y="2342275"/>
            <a:ext cx="12961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5,005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Object 25">
                <a:extLst>
                  <a:ext uri="{FF2B5EF4-FFF2-40B4-BE49-F238E27FC236}">
                    <a16:creationId xmlns:a16="http://schemas.microsoft.com/office/drawing/2014/main" id="{372622E3-6B78-44FE-A2B9-2092EFDE1074}"/>
                  </a:ext>
                </a:extLst>
              </p:cNvPr>
              <p:cNvSpPr txBox="1"/>
              <p:nvPr/>
            </p:nvSpPr>
            <p:spPr bwMode="auto">
              <a:xfrm>
                <a:off x="4172338" y="1075642"/>
                <a:ext cx="982796" cy="703334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25000" lnSpcReduction="20000"/>
              </a:bodyPr>
              <a:lstStyle/>
              <a:p>
                <a14:m>
                  <m:oMath xmlns:m="http://schemas.openxmlformats.org/officeDocument/2006/math">
                    <m:r>
                      <a:rPr lang="en-US" sz="98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𝟓</m:t>
                    </m:r>
                    <m:f>
                      <m:fPr>
                        <m:ctrlPr>
                          <a:rPr lang="en-US" sz="9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98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9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98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𝟎𝟎</m:t>
                        </m:r>
                        <m:r>
                          <a:rPr lang="en-US" sz="9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den>
                    </m:f>
                  </m:oMath>
                </a14:m>
                <a:r>
                  <a:rPr lang="en-US" sz="27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2700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Object 25">
                <a:extLst>
                  <a:ext uri="{FF2B5EF4-FFF2-40B4-BE49-F238E27FC236}">
                    <a16:creationId xmlns:a16="http://schemas.microsoft.com/office/drawing/2014/main" id="{372622E3-6B78-44FE-A2B9-2092EFDE10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72338" y="1075642"/>
                <a:ext cx="982796" cy="70333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Object 26">
                <a:extLst>
                  <a:ext uri="{FF2B5EF4-FFF2-40B4-BE49-F238E27FC236}">
                    <a16:creationId xmlns:a16="http://schemas.microsoft.com/office/drawing/2014/main" id="{7DAACCE7-1904-4ACA-9D25-BC72C510B08D}"/>
                  </a:ext>
                </a:extLst>
              </p:cNvPr>
              <p:cNvSpPr txBox="1"/>
              <p:nvPr/>
            </p:nvSpPr>
            <p:spPr bwMode="auto">
              <a:xfrm>
                <a:off x="4949485" y="1179696"/>
                <a:ext cx="1468041" cy="36552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  . .</m:t>
                      </m:r>
                      <m:r>
                        <a:rPr lang="en-US" sz="2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 . . </m:t>
                      </m:r>
                    </m:oMath>
                  </m:oMathPara>
                </a14:m>
                <a:endPara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Object 26">
                <a:extLst>
                  <a:ext uri="{FF2B5EF4-FFF2-40B4-BE49-F238E27FC236}">
                    <a16:creationId xmlns:a16="http://schemas.microsoft.com/office/drawing/2014/main" id="{7DAACCE7-1904-4ACA-9D25-BC72C510B0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49485" y="1179696"/>
                <a:ext cx="1468041" cy="365522"/>
              </a:xfrm>
              <a:prstGeom prst="rect">
                <a:avLst/>
              </a:prstGeom>
              <a:blipFill>
                <a:blip r:embed="rId7"/>
                <a:stretch>
                  <a:fillRect b="-11864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>
            <a:extLst>
              <a:ext uri="{FF2B5EF4-FFF2-40B4-BE49-F238E27FC236}">
                <a16:creationId xmlns:a16="http://schemas.microsoft.com/office/drawing/2014/main" id="{20625185-4396-4414-9BC0-9F3FD412509C}"/>
              </a:ext>
            </a:extLst>
          </p:cNvPr>
          <p:cNvSpPr/>
          <p:nvPr/>
        </p:nvSpPr>
        <p:spPr>
          <a:xfrm>
            <a:off x="2916333" y="4998490"/>
            <a:ext cx="3494804" cy="108491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6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Chính</a:t>
            </a:r>
            <a:r>
              <a:rPr lang="en-US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6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xác</a:t>
            </a:r>
            <a:endParaRPr lang="en-US" sz="6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7030A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0495761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26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/>
      <p:bldP spid="14" grpId="0"/>
      <p:bldP spid="19" grpId="0"/>
      <p:bldP spid="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0" y="1702833"/>
            <a:ext cx="5715000" cy="4286250"/>
          </a:xfrm>
          <a:prstGeom prst="rect">
            <a:avLst/>
          </a:prstGeom>
        </p:spPr>
      </p:pic>
      <p:sp>
        <p:nvSpPr>
          <p:cNvPr id="9" name="Pentagon 8">
            <a:hlinkClick r:id="rId4" action="ppaction://hlinksldjump"/>
          </p:cNvPr>
          <p:cNvSpPr/>
          <p:nvPr/>
        </p:nvSpPr>
        <p:spPr>
          <a:xfrm flipH="1">
            <a:off x="1" y="5499330"/>
            <a:ext cx="1405619" cy="489753"/>
          </a:xfrm>
          <a:prstGeom prst="homePlat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 dirty="0">
              <a:solidFill>
                <a:schemeClr val="tx1"/>
              </a:solidFill>
            </a:endParaRPr>
          </a:p>
        </p:txBody>
      </p:sp>
      <p:sp>
        <p:nvSpPr>
          <p:cNvPr id="12" name="Snip Diagonal Corner Rectangle 11"/>
          <p:cNvSpPr/>
          <p:nvPr/>
        </p:nvSpPr>
        <p:spPr>
          <a:xfrm>
            <a:off x="1259632" y="920844"/>
            <a:ext cx="7031864" cy="1406363"/>
          </a:xfrm>
          <a:prstGeom prst="snip2DiagRect">
            <a:avLst>
              <a:gd name="adj1" fmla="val 0"/>
              <a:gd name="adj2" fmla="val 24222"/>
            </a:avLst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BFA56C3-E03C-4827-856B-7B6911082A03}"/>
              </a:ext>
            </a:extLst>
          </p:cNvPr>
          <p:cNvSpPr txBox="1"/>
          <p:nvPr/>
        </p:nvSpPr>
        <p:spPr>
          <a:xfrm>
            <a:off x="4067944" y="2342275"/>
            <a:ext cx="12961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43,25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Object 25">
                <a:extLst>
                  <a:ext uri="{FF2B5EF4-FFF2-40B4-BE49-F238E27FC236}">
                    <a16:creationId xmlns:a16="http://schemas.microsoft.com/office/drawing/2014/main" id="{372622E3-6B78-44FE-A2B9-2092EFDE1074}"/>
                  </a:ext>
                </a:extLst>
              </p:cNvPr>
              <p:cNvSpPr txBox="1"/>
              <p:nvPr/>
            </p:nvSpPr>
            <p:spPr bwMode="auto">
              <a:xfrm>
                <a:off x="3707904" y="1075642"/>
                <a:ext cx="1447230" cy="703334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32500" lnSpcReduction="20000"/>
              </a:bodyPr>
              <a:lstStyle/>
              <a:p>
                <a14:m>
                  <m:oMath xmlns:m="http://schemas.openxmlformats.org/officeDocument/2006/math">
                    <m:r>
                      <a:rPr lang="en-US" sz="98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𝟒𝟑</m:t>
                    </m:r>
                    <m:f>
                      <m:fPr>
                        <m:ctrlPr>
                          <a:rPr lang="en-US" sz="9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98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𝟐𝟓</m:t>
                        </m:r>
                      </m:num>
                      <m:den>
                        <m:r>
                          <a:rPr lang="en-US" sz="9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98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9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den>
                    </m:f>
                  </m:oMath>
                </a14:m>
                <a:r>
                  <a:rPr lang="en-US" sz="27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2700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Object 25">
                <a:extLst>
                  <a:ext uri="{FF2B5EF4-FFF2-40B4-BE49-F238E27FC236}">
                    <a16:creationId xmlns:a16="http://schemas.microsoft.com/office/drawing/2014/main" id="{372622E3-6B78-44FE-A2B9-2092EFDE10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07904" y="1075642"/>
                <a:ext cx="1447230" cy="703334"/>
              </a:xfrm>
              <a:prstGeom prst="rect">
                <a:avLst/>
              </a:prstGeom>
              <a:blipFill>
                <a:blip r:embed="rId6"/>
                <a:stretch>
                  <a:fillRect t="-862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Object 26">
                <a:extLst>
                  <a:ext uri="{FF2B5EF4-FFF2-40B4-BE49-F238E27FC236}">
                    <a16:creationId xmlns:a16="http://schemas.microsoft.com/office/drawing/2014/main" id="{7DAACCE7-1904-4ACA-9D25-BC72C510B08D}"/>
                  </a:ext>
                </a:extLst>
              </p:cNvPr>
              <p:cNvSpPr txBox="1"/>
              <p:nvPr/>
            </p:nvSpPr>
            <p:spPr bwMode="auto">
              <a:xfrm>
                <a:off x="4949485" y="1179696"/>
                <a:ext cx="1468041" cy="36552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  . .</m:t>
                      </m:r>
                      <m:r>
                        <a:rPr lang="en-US" sz="2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 . . </m:t>
                      </m:r>
                    </m:oMath>
                  </m:oMathPara>
                </a14:m>
                <a:endPara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Object 26">
                <a:extLst>
                  <a:ext uri="{FF2B5EF4-FFF2-40B4-BE49-F238E27FC236}">
                    <a16:creationId xmlns:a16="http://schemas.microsoft.com/office/drawing/2014/main" id="{7DAACCE7-1904-4ACA-9D25-BC72C510B0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49485" y="1179696"/>
                <a:ext cx="1468041" cy="365522"/>
              </a:xfrm>
              <a:prstGeom prst="rect">
                <a:avLst/>
              </a:prstGeom>
              <a:blipFill>
                <a:blip r:embed="rId7"/>
                <a:stretch>
                  <a:fillRect b="-11864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>
            <a:extLst>
              <a:ext uri="{FF2B5EF4-FFF2-40B4-BE49-F238E27FC236}">
                <a16:creationId xmlns:a16="http://schemas.microsoft.com/office/drawing/2014/main" id="{20625185-4396-4414-9BC0-9F3FD412509C}"/>
              </a:ext>
            </a:extLst>
          </p:cNvPr>
          <p:cNvSpPr/>
          <p:nvPr/>
        </p:nvSpPr>
        <p:spPr>
          <a:xfrm>
            <a:off x="2916333" y="4998490"/>
            <a:ext cx="3494804" cy="108491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6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Chính</a:t>
            </a:r>
            <a:r>
              <a:rPr lang="en-US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6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xác</a:t>
            </a:r>
            <a:endParaRPr lang="en-US" sz="6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7030A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382969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26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/>
      <p:bldP spid="14" grpId="0"/>
      <p:bldP spid="19" grpId="0"/>
      <p:bldP spid="1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0" y="1702833"/>
            <a:ext cx="5715000" cy="4286250"/>
          </a:xfrm>
          <a:prstGeom prst="rect">
            <a:avLst/>
          </a:prstGeom>
        </p:spPr>
      </p:pic>
      <p:sp>
        <p:nvSpPr>
          <p:cNvPr id="9" name="Pentagon 8">
            <a:hlinkClick r:id="rId4" action="ppaction://hlinksldjump"/>
          </p:cNvPr>
          <p:cNvSpPr/>
          <p:nvPr/>
        </p:nvSpPr>
        <p:spPr>
          <a:xfrm flipH="1">
            <a:off x="1" y="5499330"/>
            <a:ext cx="1405619" cy="489753"/>
          </a:xfrm>
          <a:prstGeom prst="homePlat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 dirty="0">
              <a:solidFill>
                <a:schemeClr val="tx1"/>
              </a:solidFill>
            </a:endParaRPr>
          </a:p>
        </p:txBody>
      </p:sp>
      <p:sp>
        <p:nvSpPr>
          <p:cNvPr id="12" name="Snip Diagonal Corner Rectangle 11"/>
          <p:cNvSpPr/>
          <p:nvPr/>
        </p:nvSpPr>
        <p:spPr>
          <a:xfrm>
            <a:off x="1259632" y="920844"/>
            <a:ext cx="7031864" cy="1406363"/>
          </a:xfrm>
          <a:prstGeom prst="snip2DiagRect">
            <a:avLst>
              <a:gd name="adj1" fmla="val 0"/>
              <a:gd name="adj2" fmla="val 24222"/>
            </a:avLst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BFA56C3-E03C-4827-856B-7B6911082A03}"/>
              </a:ext>
            </a:extLst>
          </p:cNvPr>
          <p:cNvSpPr txBox="1"/>
          <p:nvPr/>
        </p:nvSpPr>
        <p:spPr>
          <a:xfrm>
            <a:off x="4067944" y="2342275"/>
            <a:ext cx="15841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17,052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Object 25">
                <a:extLst>
                  <a:ext uri="{FF2B5EF4-FFF2-40B4-BE49-F238E27FC236}">
                    <a16:creationId xmlns:a16="http://schemas.microsoft.com/office/drawing/2014/main" id="{372622E3-6B78-44FE-A2B9-2092EFDE1074}"/>
                  </a:ext>
                </a:extLst>
              </p:cNvPr>
              <p:cNvSpPr txBox="1"/>
              <p:nvPr/>
            </p:nvSpPr>
            <p:spPr bwMode="auto">
              <a:xfrm>
                <a:off x="3635896" y="1075642"/>
                <a:ext cx="1519238" cy="703334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32500" lnSpcReduction="20000"/>
              </a:bodyPr>
              <a:lstStyle/>
              <a:p>
                <a14:m>
                  <m:oMath xmlns:m="http://schemas.openxmlformats.org/officeDocument/2006/math">
                    <m:r>
                      <a:rPr lang="en-US" sz="98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𝟏𝟕</m:t>
                    </m:r>
                    <m:f>
                      <m:fPr>
                        <m:ctrlPr>
                          <a:rPr lang="en-US" sz="9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98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𝟓𝟐</m:t>
                        </m:r>
                      </m:num>
                      <m:den>
                        <m:r>
                          <a:rPr lang="en-US" sz="9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98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𝟎𝟎</m:t>
                        </m:r>
                        <m:r>
                          <a:rPr lang="en-US" sz="9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den>
                    </m:f>
                  </m:oMath>
                </a14:m>
                <a:r>
                  <a:rPr lang="en-US" sz="27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2700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Object 25">
                <a:extLst>
                  <a:ext uri="{FF2B5EF4-FFF2-40B4-BE49-F238E27FC236}">
                    <a16:creationId xmlns:a16="http://schemas.microsoft.com/office/drawing/2014/main" id="{372622E3-6B78-44FE-A2B9-2092EFDE10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35896" y="1075642"/>
                <a:ext cx="1519238" cy="703334"/>
              </a:xfrm>
              <a:prstGeom prst="rect">
                <a:avLst/>
              </a:prstGeom>
              <a:blipFill>
                <a:blip r:embed="rId6"/>
                <a:stretch>
                  <a:fillRect t="-862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Object 26">
                <a:extLst>
                  <a:ext uri="{FF2B5EF4-FFF2-40B4-BE49-F238E27FC236}">
                    <a16:creationId xmlns:a16="http://schemas.microsoft.com/office/drawing/2014/main" id="{7DAACCE7-1904-4ACA-9D25-BC72C510B08D}"/>
                  </a:ext>
                </a:extLst>
              </p:cNvPr>
              <p:cNvSpPr txBox="1"/>
              <p:nvPr/>
            </p:nvSpPr>
            <p:spPr bwMode="auto">
              <a:xfrm>
                <a:off x="4949485" y="1179696"/>
                <a:ext cx="1468041" cy="36552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  . .</m:t>
                      </m:r>
                      <m:r>
                        <a:rPr lang="en-US" sz="2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 . . </m:t>
                      </m:r>
                    </m:oMath>
                  </m:oMathPara>
                </a14:m>
                <a:endPara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Object 26">
                <a:extLst>
                  <a:ext uri="{FF2B5EF4-FFF2-40B4-BE49-F238E27FC236}">
                    <a16:creationId xmlns:a16="http://schemas.microsoft.com/office/drawing/2014/main" id="{7DAACCE7-1904-4ACA-9D25-BC72C510B0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49485" y="1179696"/>
                <a:ext cx="1468041" cy="365522"/>
              </a:xfrm>
              <a:prstGeom prst="rect">
                <a:avLst/>
              </a:prstGeom>
              <a:blipFill>
                <a:blip r:embed="rId7"/>
                <a:stretch>
                  <a:fillRect b="-11864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>
            <a:extLst>
              <a:ext uri="{FF2B5EF4-FFF2-40B4-BE49-F238E27FC236}">
                <a16:creationId xmlns:a16="http://schemas.microsoft.com/office/drawing/2014/main" id="{20625185-4396-4414-9BC0-9F3FD412509C}"/>
              </a:ext>
            </a:extLst>
          </p:cNvPr>
          <p:cNvSpPr/>
          <p:nvPr/>
        </p:nvSpPr>
        <p:spPr>
          <a:xfrm>
            <a:off x="2916333" y="4998490"/>
            <a:ext cx="3494804" cy="108491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6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Chính</a:t>
            </a:r>
            <a:r>
              <a:rPr lang="en-US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6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xác</a:t>
            </a:r>
            <a:endParaRPr lang="en-US" sz="6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7030A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1727187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26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/>
      <p:bldP spid="14" grpId="0"/>
      <p:bldP spid="19" grpId="0"/>
      <p:bldP spid="1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05" y="-29993"/>
            <a:ext cx="920536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077891" y="700241"/>
            <a:ext cx="6984776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vi-VN" sz="8800" b="1" dirty="0">
                <a:ln w="11430"/>
                <a:latin typeface="Times New Roman" pitchFamily="18" charset="0"/>
                <a:cs typeface="Times New Roman" pitchFamily="18" charset="0"/>
              </a:rPr>
              <a:t>KẾT THÚC BÀI HỌC</a:t>
            </a:r>
            <a:endParaRPr lang="en-US" sz="8800" b="1" cap="none" spc="0" dirty="0">
              <a:ln w="11430"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51395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>
          <a:xfrm>
            <a:off x="3027364" y="1182688"/>
            <a:ext cx="3298825" cy="990600"/>
          </a:xfrm>
          <a:prstGeom prst="round2Diag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图片 21" descr="玫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5525" y="1038226"/>
            <a:ext cx="1492250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686176" y="1352551"/>
            <a:ext cx="26400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  <p:pic>
        <p:nvPicPr>
          <p:cNvPr id="5125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9" y="2343150"/>
            <a:ext cx="2847975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692276" y="3213100"/>
            <a:ext cx="36417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7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Tốc độ</a:t>
            </a:r>
          </a:p>
        </p:txBody>
      </p:sp>
    </p:spTree>
    <p:extLst>
      <p:ext uri="{BB962C8B-B14F-4D97-AF65-F5344CB8AC3E}">
        <p14:creationId xmlns:p14="http://schemas.microsoft.com/office/powerpoint/2010/main" val="10367381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286000" y="2427288"/>
            <a:ext cx="4572000" cy="1224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da-DK" alt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 1/10 thành số thập phân?</a:t>
            </a:r>
            <a:endParaRPr lang="en-US" altLang="en-US" dirty="0"/>
          </a:p>
        </p:txBody>
      </p:sp>
      <p:sp>
        <p:nvSpPr>
          <p:cNvPr id="3" name="Round Diagonal Corner Rectangle 2"/>
          <p:cNvSpPr/>
          <p:nvPr/>
        </p:nvSpPr>
        <p:spPr>
          <a:xfrm>
            <a:off x="3027364" y="1182688"/>
            <a:ext cx="3298825" cy="990600"/>
          </a:xfrm>
          <a:prstGeom prst="round2Diag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图片 21" descr="玫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5525" y="1038226"/>
            <a:ext cx="1492250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686176" y="1352551"/>
            <a:ext cx="26400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1/4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50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9" y="2343150"/>
            <a:ext cx="2847975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图片 1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263" y="4257676"/>
            <a:ext cx="944562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图片 17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7425">
            <a:off x="244475" y="2665414"/>
            <a:ext cx="1239838" cy="160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006725" y="5192714"/>
            <a:ext cx="31305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0,1 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0024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286000" y="2427288"/>
            <a:ext cx="4572000" cy="1314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15000"/>
              </a:lnSpc>
              <a:spcBef>
                <a:spcPct val="0"/>
              </a:spcBef>
              <a:buNone/>
            </a:pPr>
            <a:r>
              <a:rPr lang="da-DK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 </a:t>
            </a:r>
            <a:r>
              <a:rPr lang="da-DK" alt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8/10 </a:t>
            </a:r>
            <a:r>
              <a:rPr lang="da-DK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 số thập phân</a:t>
            </a:r>
            <a:r>
              <a:rPr lang="da-DK" alt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da-DK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endParaRPr lang="en-US" altLang="en-US" sz="3600" dirty="0"/>
          </a:p>
        </p:txBody>
      </p:sp>
      <p:sp>
        <p:nvSpPr>
          <p:cNvPr id="3" name="Round Diagonal Corner Rectangle 2"/>
          <p:cNvSpPr/>
          <p:nvPr/>
        </p:nvSpPr>
        <p:spPr>
          <a:xfrm>
            <a:off x="3027364" y="1182688"/>
            <a:ext cx="3298825" cy="990600"/>
          </a:xfrm>
          <a:prstGeom prst="round2Diag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图片 21" descr="玫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5525" y="1038226"/>
            <a:ext cx="1492250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686176" y="1352551"/>
            <a:ext cx="26400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2/4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4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9" y="2343150"/>
            <a:ext cx="2847975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图片 1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263" y="4257676"/>
            <a:ext cx="944562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图片 17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7425">
            <a:off x="244475" y="2665414"/>
            <a:ext cx="1239838" cy="160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006725" y="5192714"/>
            <a:ext cx="31305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0,8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49984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981200" y="2427288"/>
            <a:ext cx="4572000" cy="1366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15000"/>
              </a:lnSpc>
              <a:spcBef>
                <a:spcPct val="0"/>
              </a:spcBef>
              <a:buNone/>
            </a:pPr>
            <a:r>
              <a:rPr lang="da-DK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 </a:t>
            </a:r>
            <a:r>
              <a:rPr lang="da-DK" alt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47/100 </a:t>
            </a:r>
            <a:r>
              <a:rPr lang="da-DK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 số thập phân?</a:t>
            </a:r>
            <a:endParaRPr lang="en-US" altLang="en-US" sz="3600" dirty="0"/>
          </a:p>
        </p:txBody>
      </p:sp>
      <p:sp>
        <p:nvSpPr>
          <p:cNvPr id="3" name="Round Diagonal Corner Rectangle 2"/>
          <p:cNvSpPr/>
          <p:nvPr/>
        </p:nvSpPr>
        <p:spPr>
          <a:xfrm>
            <a:off x="3027364" y="1182688"/>
            <a:ext cx="3298825" cy="990600"/>
          </a:xfrm>
          <a:prstGeom prst="round2Diag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图片 21" descr="玫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5525" y="1038226"/>
            <a:ext cx="1492250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686176" y="1352551"/>
            <a:ext cx="26400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3/4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9" y="2343150"/>
            <a:ext cx="2847975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图片 1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263" y="4257676"/>
            <a:ext cx="944562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图片 17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7425">
            <a:off x="244475" y="2665414"/>
            <a:ext cx="1239838" cy="160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219200" y="5192714"/>
            <a:ext cx="49180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0,47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95134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600200" y="2427288"/>
            <a:ext cx="5029200" cy="1314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15000"/>
              </a:lnSpc>
              <a:spcBef>
                <a:spcPct val="0"/>
              </a:spcBef>
              <a:buNone/>
            </a:pPr>
            <a:r>
              <a:rPr lang="da-DK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 </a:t>
            </a:r>
            <a:r>
              <a:rPr lang="da-DK" alt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123/1000 </a:t>
            </a:r>
            <a:r>
              <a:rPr lang="da-DK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 số thập phân?</a:t>
            </a:r>
            <a:endParaRPr lang="en-US" altLang="en-US" sz="3600" dirty="0"/>
          </a:p>
        </p:txBody>
      </p:sp>
      <p:sp>
        <p:nvSpPr>
          <p:cNvPr id="3" name="Round Diagonal Corner Rectangle 2"/>
          <p:cNvSpPr/>
          <p:nvPr/>
        </p:nvSpPr>
        <p:spPr>
          <a:xfrm>
            <a:off x="3027364" y="1182688"/>
            <a:ext cx="3298825" cy="990600"/>
          </a:xfrm>
          <a:prstGeom prst="round2Diag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图片 21" descr="玫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5525" y="1038226"/>
            <a:ext cx="1492250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686176" y="1352551"/>
            <a:ext cx="26400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4/4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22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9" y="2343150"/>
            <a:ext cx="2847975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图片 1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263" y="4257676"/>
            <a:ext cx="944562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图片 17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7425">
            <a:off x="244475" y="2665414"/>
            <a:ext cx="1239838" cy="160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028825" y="5192714"/>
            <a:ext cx="41084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0,123 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55871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4221088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000" dirty="0">
                <a:solidFill>
                  <a:srgbClr val="FF0000"/>
                </a:solidFill>
                <a:latin typeface="+mj-lt"/>
              </a:rPr>
              <a:t>3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06518" y="4221088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000" dirty="0">
                <a:solidFill>
                  <a:srgbClr val="FF0000"/>
                </a:solidFill>
                <a:latin typeface="+mj-lt"/>
              </a:rPr>
              <a:t>5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9782" y="4293096"/>
            <a:ext cx="21899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latin typeface="+mj-lt"/>
              </a:rPr>
              <a:t>... m ... dm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38014" y="4293095"/>
            <a:ext cx="25500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i="1" dirty="0">
                <a:latin typeface="+mj-lt"/>
              </a:rPr>
              <a:t>hay</a:t>
            </a:r>
            <a:r>
              <a:rPr lang="vi-VN" sz="3600" dirty="0">
                <a:latin typeface="+mj-lt"/>
              </a:rPr>
              <a:t> ......... m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001626" y="4005064"/>
                <a:ext cx="1088760" cy="11520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000" dirty="0">
                    <a:solidFill>
                      <a:srgbClr val="FF0000"/>
                    </a:solidFill>
                    <a:latin typeface="+mj-lt"/>
                  </a:rPr>
                  <a:t>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4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800" b="0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vi-VN" sz="4800" b="0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10</m:t>
                        </m:r>
                      </m:den>
                    </m:f>
                  </m:oMath>
                </a14:m>
                <a:endParaRPr lang="vi-VN" sz="4000" dirty="0">
                  <a:solidFill>
                    <a:srgbClr val="FF000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1626" y="4005064"/>
                <a:ext cx="1088760" cy="115204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4644008" y="4310167"/>
            <a:ext cx="4320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latin typeface="+mj-lt"/>
              </a:rPr>
              <a:t>được viết thành ...... m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59832" y="4233282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000" dirty="0">
                <a:solidFill>
                  <a:srgbClr val="FF0000"/>
                </a:solidFill>
                <a:latin typeface="+mj-lt"/>
              </a:rPr>
              <a:t>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596336" y="4161274"/>
            <a:ext cx="4924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800" b="1" dirty="0">
                <a:solidFill>
                  <a:srgbClr val="00B050"/>
                </a:solidFill>
                <a:latin typeface="+mj-lt"/>
              </a:rPr>
              <a:t>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59494" y="4149080"/>
            <a:ext cx="33855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800" b="1" dirty="0">
                <a:solidFill>
                  <a:srgbClr val="00B050"/>
                </a:solidFill>
                <a:latin typeface="+mj-lt"/>
              </a:rPr>
              <a:t>,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019286" y="4149080"/>
            <a:ext cx="4924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800" b="1" dirty="0">
                <a:solidFill>
                  <a:srgbClr val="00B050"/>
                </a:solidFill>
                <a:latin typeface="+mj-lt"/>
              </a:rPr>
              <a:t>5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3921654" y="5373216"/>
            <a:ext cx="14629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8167851" y="4869160"/>
            <a:ext cx="292581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79512" y="5446965"/>
            <a:ext cx="25968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latin typeface="+mj-lt"/>
              </a:rPr>
              <a:t>3,5m đọc là: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555776" y="5446965"/>
            <a:ext cx="36466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i="1" dirty="0">
                <a:solidFill>
                  <a:srgbClr val="FF0000"/>
                </a:solidFill>
                <a:latin typeface="+mj-lt"/>
              </a:rPr>
              <a:t>ba phẩy năm mét</a:t>
            </a: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4007402"/>
              </p:ext>
            </p:extLst>
          </p:nvPr>
        </p:nvGraphicFramePr>
        <p:xfrm>
          <a:off x="196992" y="165836"/>
          <a:ext cx="4540372" cy="36952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50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50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50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350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23803">
                <a:tc>
                  <a:txBody>
                    <a:bodyPr/>
                    <a:lstStyle/>
                    <a:p>
                      <a:pPr algn="ctr"/>
                      <a:r>
                        <a:rPr lang="vi-VN" sz="4000" dirty="0">
                          <a:latin typeface="+mj-lt"/>
                        </a:rPr>
                        <a:t>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000" dirty="0">
                          <a:latin typeface="+mj-lt"/>
                        </a:rPr>
                        <a:t>dm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000" dirty="0">
                          <a:latin typeface="+mj-lt"/>
                        </a:rPr>
                        <a:t>cm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000" dirty="0">
                          <a:latin typeface="+mj-lt"/>
                        </a:rPr>
                        <a:t>mm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23803">
                <a:tc>
                  <a:txBody>
                    <a:bodyPr/>
                    <a:lstStyle/>
                    <a:p>
                      <a:pPr algn="ctr"/>
                      <a:endParaRPr lang="vi-VN" sz="40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400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vi-VN" sz="400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vi-VN" sz="400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23803">
                <a:tc>
                  <a:txBody>
                    <a:bodyPr/>
                    <a:lstStyle/>
                    <a:p>
                      <a:pPr algn="l"/>
                      <a:endParaRPr lang="vi-VN" sz="40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vi-VN" sz="40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vi-VN" sz="40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vi-VN" sz="40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23803">
                <a:tc>
                  <a:txBody>
                    <a:bodyPr/>
                    <a:lstStyle/>
                    <a:p>
                      <a:pPr algn="l"/>
                      <a:endParaRPr lang="vi-VN" sz="400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vi-VN" sz="40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vi-VN" sz="40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vi-VN" sz="40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530454" y="1196752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000" dirty="0">
                <a:latin typeface="+mj-lt"/>
              </a:rPr>
              <a:t>3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673484" y="1196752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000" dirty="0">
                <a:latin typeface="+mj-lt"/>
              </a:rPr>
              <a:t>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096981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1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5" dur="5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2" dur="1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8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0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4" grpId="0"/>
      <p:bldP spid="5" grpId="0"/>
      <p:bldP spid="6" grpId="0"/>
      <p:bldP spid="6" grpId="1"/>
      <p:bldP spid="7" grpId="0"/>
      <p:bldP spid="8" grpId="0"/>
      <p:bldP spid="8" grpId="1"/>
      <p:bldP spid="9" grpId="0"/>
      <p:bldP spid="10" grpId="0"/>
      <p:bldP spid="11" grpId="0"/>
      <p:bldP spid="14" grpId="0"/>
      <p:bldP spid="15" grpId="0"/>
      <p:bldP spid="17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7807764"/>
              </p:ext>
            </p:extLst>
          </p:nvPr>
        </p:nvGraphicFramePr>
        <p:xfrm>
          <a:off x="196992" y="165836"/>
          <a:ext cx="4540372" cy="36952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50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50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50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350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23803">
                <a:tc>
                  <a:txBody>
                    <a:bodyPr/>
                    <a:lstStyle/>
                    <a:p>
                      <a:pPr algn="ctr"/>
                      <a:r>
                        <a:rPr lang="vi-VN" sz="4000" dirty="0">
                          <a:latin typeface="+mj-lt"/>
                        </a:rPr>
                        <a:t>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000" dirty="0">
                          <a:latin typeface="+mj-lt"/>
                        </a:rPr>
                        <a:t>dm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000" dirty="0">
                          <a:latin typeface="+mj-lt"/>
                        </a:rPr>
                        <a:t>cm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000" dirty="0">
                          <a:latin typeface="+mj-lt"/>
                        </a:rPr>
                        <a:t>mm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23803">
                <a:tc>
                  <a:txBody>
                    <a:bodyPr/>
                    <a:lstStyle/>
                    <a:p>
                      <a:pPr algn="ctr"/>
                      <a:r>
                        <a:rPr lang="vi-VN" sz="4000" dirty="0">
                          <a:latin typeface="+mj-lt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000" dirty="0">
                          <a:latin typeface="+mj-lt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vi-VN" sz="400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vi-VN" sz="400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23803">
                <a:tc>
                  <a:txBody>
                    <a:bodyPr/>
                    <a:lstStyle/>
                    <a:p>
                      <a:pPr algn="l"/>
                      <a:endParaRPr lang="vi-VN" sz="40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vi-VN" sz="40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vi-VN" sz="40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vi-VN" sz="40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23803">
                <a:tc>
                  <a:txBody>
                    <a:bodyPr/>
                    <a:lstStyle/>
                    <a:p>
                      <a:pPr algn="l"/>
                      <a:endParaRPr lang="vi-VN" sz="400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vi-VN" sz="40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vi-VN" sz="40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vi-VN" sz="40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30454" y="2145050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000" dirty="0">
                <a:latin typeface="+mj-lt"/>
              </a:rPr>
              <a:t>4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73484" y="2145050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000" dirty="0">
                <a:latin typeface="+mj-lt"/>
              </a:rPr>
              <a:t>8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62702" y="2145050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000" dirty="0">
                <a:latin typeface="+mj-lt"/>
              </a:rPr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788024" y="908720"/>
                <a:ext cx="3600400" cy="10671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3600" dirty="0">
                    <a:solidFill>
                      <a:srgbClr val="FF0000"/>
                    </a:solidFill>
                    <a:latin typeface="+mj-lt"/>
                  </a:rPr>
                  <a:t>= 3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4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400" b="0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vi-VN" sz="4400" b="0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10</m:t>
                        </m:r>
                      </m:den>
                    </m:f>
                  </m:oMath>
                </a14:m>
                <a:r>
                  <a:rPr lang="vi-VN" sz="3600" dirty="0">
                    <a:solidFill>
                      <a:srgbClr val="FF0000"/>
                    </a:solidFill>
                    <a:latin typeface="+mj-lt"/>
                  </a:rPr>
                  <a:t> m = 3,5 m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024" y="908720"/>
                <a:ext cx="3600400" cy="1067152"/>
              </a:xfrm>
              <a:prstGeom prst="rect">
                <a:avLst/>
              </a:prstGeom>
              <a:blipFill rotWithShape="1">
                <a:blip r:embed="rId5"/>
                <a:stretch>
                  <a:fillRect l="-5076" b="-342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251520" y="4109591"/>
            <a:ext cx="402674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400" dirty="0">
                <a:solidFill>
                  <a:srgbClr val="FF0000"/>
                </a:solidFill>
                <a:latin typeface="+mj-lt"/>
              </a:rPr>
              <a:t>4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45349" y="4109591"/>
            <a:ext cx="620683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400" dirty="0">
                <a:solidFill>
                  <a:srgbClr val="FF0000"/>
                </a:solidFill>
                <a:latin typeface="+mj-lt"/>
              </a:rPr>
              <a:t>82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9782" y="4149080"/>
            <a:ext cx="21899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latin typeface="+mj-lt"/>
              </a:rPr>
              <a:t>... m ... cm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38014" y="4149079"/>
            <a:ext cx="25500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i="1" dirty="0">
                <a:latin typeface="+mj-lt"/>
              </a:rPr>
              <a:t>hay</a:t>
            </a:r>
            <a:r>
              <a:rPr lang="vi-VN" sz="3600" dirty="0">
                <a:latin typeface="+mj-lt"/>
              </a:rPr>
              <a:t> ......... m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001626" y="3861048"/>
                <a:ext cx="1247457" cy="10540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3600" dirty="0">
                    <a:solidFill>
                      <a:srgbClr val="FF0000"/>
                    </a:solidFill>
                    <a:latin typeface="+mj-lt"/>
                  </a:rPr>
                  <a:t>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4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400" b="0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82</m:t>
                        </m:r>
                      </m:num>
                      <m:den>
                        <m:r>
                          <a:rPr lang="vi-VN" sz="4400" b="0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100</m:t>
                        </m:r>
                      </m:den>
                    </m:f>
                  </m:oMath>
                </a14:m>
                <a:endParaRPr lang="vi-VN" sz="3600" dirty="0">
                  <a:solidFill>
                    <a:srgbClr val="FF000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1626" y="3861048"/>
                <a:ext cx="1247457" cy="105407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4644008" y="4166152"/>
            <a:ext cx="4752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latin typeface="+mj-lt"/>
              </a:rPr>
              <a:t>được viết thành  ......  m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987824" y="4089266"/>
            <a:ext cx="402674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400" dirty="0">
                <a:solidFill>
                  <a:srgbClr val="FF0000"/>
                </a:solidFill>
                <a:latin typeface="+mj-lt"/>
              </a:rPr>
              <a:t>4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525295" y="4089266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000" b="1" dirty="0">
                <a:solidFill>
                  <a:srgbClr val="00B050"/>
                </a:solidFill>
                <a:latin typeface="+mj-lt"/>
              </a:rPr>
              <a:t>4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788453" y="4089266"/>
            <a:ext cx="3129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000" b="1" dirty="0">
                <a:solidFill>
                  <a:srgbClr val="00B050"/>
                </a:solidFill>
                <a:latin typeface="+mj-lt"/>
              </a:rPr>
              <a:t>,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948245" y="4077072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000" b="1" dirty="0">
                <a:solidFill>
                  <a:srgbClr val="00B050"/>
                </a:solidFill>
                <a:latin typeface="+mj-lt"/>
              </a:rPr>
              <a:t>82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819478" y="5143500"/>
            <a:ext cx="46449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8100392" y="4725144"/>
            <a:ext cx="436597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79512" y="5158933"/>
            <a:ext cx="28037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latin typeface="+mj-lt"/>
              </a:rPr>
              <a:t>4,82m đọc là: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96993" y="5157192"/>
            <a:ext cx="83399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i="1" dirty="0">
                <a:solidFill>
                  <a:srgbClr val="FF0000"/>
                </a:solidFill>
                <a:latin typeface="+mj-lt"/>
              </a:rPr>
              <a:t>                        bốn phẩy tám mươi hai mét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812807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1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0" dur="5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8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7" dur="1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3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4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5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7" grpId="1"/>
      <p:bldP spid="8" grpId="0"/>
      <p:bldP spid="8" grpId="1"/>
      <p:bldP spid="9" grpId="0"/>
      <p:bldP spid="10" grpId="0"/>
      <p:bldP spid="11" grpId="0"/>
      <p:bldP spid="11" grpId="1"/>
      <p:bldP spid="12" grpId="0"/>
      <p:bldP spid="13" grpId="0"/>
      <p:bldP spid="13" grpId="1"/>
      <p:bldP spid="14" grpId="0"/>
      <p:bldP spid="15" grpId="0"/>
      <p:bldP spid="16" grpId="0"/>
      <p:bldP spid="19" grpId="0"/>
      <p:bldP spid="2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6|17.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3|5.3|2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3|5.1|4.7|13.6|4.4|2.4|2.6|10.4|4.7|6.5|6.1|4.7|7.6|1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5.4|5.5|10.6|2.6|2.6|2.5|6|11.8|6.2|5.9|4.9|4.6|6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1|2.4|4.1|3|2.6|1.9|3.2|5.4|4.6|5.5|5.1|3.7|10.6|6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5|6.8|3.2|3.3|2.8|11.8|7.4|14.5|3|1.6|2.3|18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6|9.5|2.4|0.7|2.8|5|4.9|3.8|2.7|4.6|1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9|4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|3.7|6.3|4.5|8.3|3.8|10.3|12.7"/>
</p:tagLst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681</TotalTime>
  <Words>639</Words>
  <Application>Microsoft Office PowerPoint</Application>
  <PresentationFormat>On-screen Show (4:3)</PresentationFormat>
  <Paragraphs>178</Paragraphs>
  <Slides>24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Arial</vt:lpstr>
      <vt:lpstr>Calibri</vt:lpstr>
      <vt:lpstr>Cambria Math</vt:lpstr>
      <vt:lpstr>Century Gothic</vt:lpstr>
      <vt:lpstr>Times New Roman</vt:lpstr>
      <vt:lpstr>Wingdings 3</vt:lpstr>
      <vt:lpstr>Office Theme</vt:lpstr>
      <vt:lpstr>Ion Boardroom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00000001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MyPC</dc:creator>
  <cp:lastModifiedBy>Do Viet Quoc</cp:lastModifiedBy>
  <cp:revision>65</cp:revision>
  <dcterms:created xsi:type="dcterms:W3CDTF">2021-08-31T06:32:13Z</dcterms:created>
  <dcterms:modified xsi:type="dcterms:W3CDTF">2021-10-19T13:17:09Z</dcterms:modified>
</cp:coreProperties>
</file>